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1" r:id="rId6"/>
    <p:sldId id="263" r:id="rId7"/>
    <p:sldId id="264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5" autoAdjust="0"/>
    <p:restoredTop sz="94654" autoAdjust="0"/>
  </p:normalViewPr>
  <p:slideViewPr>
    <p:cSldViewPr>
      <p:cViewPr varScale="1">
        <p:scale>
          <a:sx n="88" d="100"/>
          <a:sy n="88" d="100"/>
        </p:scale>
        <p:origin x="-96" y="-4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954" y="15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1992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45432-10CD-41D7-8843-67ECD155F044}" type="datetimeFigureOut">
              <a:rPr lang="en-US" smtClean="0"/>
              <a:pPr/>
              <a:t>1/7/2013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20E9A4-CAA0-4801-9A4D-F279D2018E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153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20E9A4-CAA0-4801-9A4D-F279D2018EE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3C8DF886-CFC0-4304-86E8-B5DE5E0AC1ED}" type="datetimeFigureOut">
              <a:rPr lang="en-US" smtClean="0"/>
              <a:pPr/>
              <a:t>1/7/2013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1392C420-39C0-4AE8-8C4E-607E46E8C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3C8DF886-CFC0-4304-86E8-B5DE5E0AC1ED}" type="datetimeFigureOut">
              <a:rPr lang="en-US" smtClean="0"/>
              <a:pPr/>
              <a:t>1/7/2013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2C420-39C0-4AE8-8C4E-607E46E8C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3C8DF886-CFC0-4304-86E8-B5DE5E0AC1ED}" type="datetimeFigureOut">
              <a:rPr lang="en-US" smtClean="0"/>
              <a:pPr/>
              <a:t>1/7/2013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1392C420-39C0-4AE8-8C4E-607E46E8CEBA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3C8DF886-CFC0-4304-86E8-B5DE5E0AC1ED}" type="datetimeFigureOut">
              <a:rPr lang="en-US" smtClean="0"/>
              <a:pPr/>
              <a:t>1/7/2013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1392C420-39C0-4AE8-8C4E-607E46E8C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3C8DF886-CFC0-4304-86E8-B5DE5E0AC1ED}" type="datetimeFigureOut">
              <a:rPr lang="en-US" smtClean="0"/>
              <a:pPr/>
              <a:t>1/7/2013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1392C420-39C0-4AE8-8C4E-607E46E8C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DF886-CFC0-4304-86E8-B5DE5E0AC1ED}" type="datetimeFigureOut">
              <a:rPr lang="en-US" smtClean="0"/>
              <a:pPr/>
              <a:t>1/7/2013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2C420-39C0-4AE8-8C4E-607E46E8C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3C8DF886-CFC0-4304-86E8-B5DE5E0AC1ED}" type="datetimeFigureOut">
              <a:rPr lang="en-US" smtClean="0"/>
              <a:pPr/>
              <a:t>1/7/2013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1392C420-39C0-4AE8-8C4E-607E46E8C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3C8DF886-CFC0-4304-86E8-B5DE5E0AC1ED}" type="datetimeFigureOut">
              <a:rPr lang="en-US" smtClean="0"/>
              <a:pPr/>
              <a:t>1/7/2013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1392C420-39C0-4AE8-8C4E-607E46E8C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3C8DF886-CFC0-4304-86E8-B5DE5E0AC1ED}" type="datetimeFigureOut">
              <a:rPr lang="en-US" smtClean="0"/>
              <a:pPr/>
              <a:t>1/7/2013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1392C420-39C0-4AE8-8C4E-607E46E8C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DF886-CFC0-4304-86E8-B5DE5E0AC1ED}" type="datetimeFigureOut">
              <a:rPr lang="en-US" smtClean="0"/>
              <a:pPr/>
              <a:t>1/7/2013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2C420-39C0-4AE8-8C4E-607E46E8C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DF886-CFC0-4304-86E8-B5DE5E0AC1ED}" type="datetimeFigureOut">
              <a:rPr lang="en-US" smtClean="0"/>
              <a:pPr/>
              <a:t>1/7/2013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92C420-39C0-4AE8-8C4E-607E46E8C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u"/>
    <p:sndAc>
      <p:stSnd>
        <p:snd r:embed="rId1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3C8DF886-CFC0-4304-86E8-B5DE5E0AC1ED}" type="datetimeFigureOut">
              <a:rPr lang="en-US" smtClean="0"/>
              <a:pPr/>
              <a:t>1/7/2013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1392C420-39C0-4AE8-8C4E-607E46E8CEB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wipe dir="u"/>
    <p:sndAc>
      <p:stSnd>
        <p:snd r:embed="rId13" name="chimes.wav"/>
      </p:stSnd>
    </p:sndAc>
  </p:transition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bs-Latn-BA" b="1" dirty="0" smtClean="0"/>
              <a:t>PLAZMA I LCD DISPLEJI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bs-Latn-BA" dirty="0" smtClean="0"/>
              <a:t>Seminarski rad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57158" y="4357694"/>
            <a:ext cx="22145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dirty="0" smtClean="0"/>
              <a:t>Student: </a:t>
            </a:r>
          </a:p>
          <a:p>
            <a:r>
              <a:rPr lang="bs-Latn-BA" dirty="0" smtClean="0"/>
              <a:t>Ajla Hečimović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500826" y="4500570"/>
            <a:ext cx="22145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dirty="0" smtClean="0"/>
              <a:t>Mentor: </a:t>
            </a:r>
          </a:p>
          <a:p>
            <a:r>
              <a:rPr lang="bs-Latn-BA" dirty="0"/>
              <a:t>prof.Samir Lemeš</a:t>
            </a:r>
            <a:endParaRPr lang="en-US" dirty="0"/>
          </a:p>
        </p:txBody>
      </p:sp>
    </p:spTree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s-Latn-BA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REZIME</a:t>
            </a:r>
            <a:endParaRPr lang="en-US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428868"/>
            <a:ext cx="8334404" cy="378621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bs-Latn-BA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 U ovom seminarskom radu iznijet ćemo način funkcionisanja, prednosti i mane LCD i plazma displeja, ali ćemo se dotaći i najčešćeg pitanja koje se postavlja, a to je: Šta izabrati LCD ili plazma displej?</a:t>
            </a:r>
          </a:p>
          <a:p>
            <a:endParaRPr lang="bs-Latn-BA" dirty="0" smtClean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Ø"/>
            </a:pPr>
            <a:r>
              <a:rPr lang="hr-HR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Također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,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tu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su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i 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standardi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koji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tek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dolaze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na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tržište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,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međutim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pošto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mi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uvijek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zaostajemo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u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svemu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tako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ćemo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se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načekati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da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nam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pažnja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u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prodavnici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bude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usmjerena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npr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.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na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pojmove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“Smart TV”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i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“3D TV”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kao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trendove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koji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su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danas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na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snazi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.</a:t>
            </a:r>
          </a:p>
          <a:p>
            <a:pPr>
              <a:buFont typeface="Wingdings" pitchFamily="2" charset="2"/>
              <a:buChar char="Ø"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</p:cSld>
  <p:clrMapOvr>
    <a:masterClrMapping/>
  </p:clrMapOvr>
  <p:transition>
    <p:wipe dir="u"/>
    <p:sndAc>
      <p:stSnd>
        <p:snd r:embed="rId3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7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77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28596" y="1285860"/>
            <a:ext cx="3786214" cy="5072098"/>
          </a:xfrm>
        </p:spPr>
        <p:txBody>
          <a:bodyPr>
            <a:normAutofit lnSpcReduction="10000"/>
          </a:bodyPr>
          <a:lstStyle/>
          <a:p>
            <a:r>
              <a:rPr lang="en-US" sz="1600" i="1" dirty="0" err="1" smtClean="0"/>
              <a:t>Prirodno</a:t>
            </a:r>
            <a:r>
              <a:rPr lang="en-US" sz="1600" i="1" dirty="0" smtClean="0"/>
              <a:t> </a:t>
            </a:r>
            <a:r>
              <a:rPr lang="en-US" sz="1600" i="1" dirty="0" err="1" smtClean="0"/>
              <a:t>nam</a:t>
            </a:r>
            <a:r>
              <a:rPr lang="en-US" sz="1600" i="1" dirty="0" smtClean="0"/>
              <a:t> se </a:t>
            </a:r>
            <a:r>
              <a:rPr lang="en-US" sz="1600" i="1" dirty="0" err="1" smtClean="0"/>
              <a:t>nameće</a:t>
            </a:r>
            <a:r>
              <a:rPr lang="en-US" sz="1600" i="1" dirty="0" smtClean="0"/>
              <a:t> </a:t>
            </a:r>
            <a:r>
              <a:rPr lang="en-US" sz="1600" i="1" dirty="0" err="1" smtClean="0"/>
              <a:t>pitanje</a:t>
            </a:r>
            <a:r>
              <a:rPr lang="en-US" sz="1600" i="1" dirty="0" smtClean="0"/>
              <a:t>, a </a:t>
            </a:r>
            <a:r>
              <a:rPr lang="en-US" sz="1600" i="1" dirty="0" err="1" smtClean="0"/>
              <a:t>šta</a:t>
            </a:r>
            <a:r>
              <a:rPr lang="en-US" sz="1600" i="1" dirty="0" smtClean="0"/>
              <a:t> je to </a:t>
            </a:r>
            <a:r>
              <a:rPr lang="en-US" sz="1600" i="1" dirty="0" err="1" smtClean="0"/>
              <a:t>zapravo</a:t>
            </a:r>
            <a:r>
              <a:rPr lang="en-US" sz="1600" i="1" dirty="0" smtClean="0"/>
              <a:t> </a:t>
            </a:r>
            <a:r>
              <a:rPr lang="en-US" sz="1600" i="1" dirty="0" err="1" smtClean="0"/>
              <a:t>plazma</a:t>
            </a:r>
            <a:r>
              <a:rPr lang="en-US" sz="1600" i="1" dirty="0" smtClean="0"/>
              <a:t>?</a:t>
            </a:r>
            <a:endParaRPr lang="bs-Latn-BA" sz="1600" i="1" dirty="0" smtClean="0"/>
          </a:p>
          <a:p>
            <a:endParaRPr lang="en-US" sz="1600" dirty="0" smtClean="0"/>
          </a:p>
          <a:p>
            <a:r>
              <a:rPr lang="en-US" sz="1600" b="1" u="sng" dirty="0" err="1" smtClean="0"/>
              <a:t>Plazma</a:t>
            </a:r>
            <a:r>
              <a:rPr lang="en-US" sz="1600" b="1" u="sng" dirty="0" smtClean="0"/>
              <a:t> je </a:t>
            </a:r>
            <a:r>
              <a:rPr lang="en-US" sz="1600" dirty="0" err="1" smtClean="0"/>
              <a:t>naziv</a:t>
            </a:r>
            <a:r>
              <a:rPr lang="en-US" sz="1600" dirty="0" smtClean="0"/>
              <a:t> </a:t>
            </a:r>
            <a:r>
              <a:rPr lang="en-US" sz="1600" dirty="0" err="1" smtClean="0"/>
              <a:t>za</a:t>
            </a:r>
            <a:r>
              <a:rPr lang="en-US" sz="1600" dirty="0" smtClean="0"/>
              <a:t> </a:t>
            </a:r>
            <a:r>
              <a:rPr lang="en-US" sz="1600" dirty="0" err="1" smtClean="0"/>
              <a:t>ionizirani</a:t>
            </a:r>
            <a:r>
              <a:rPr lang="en-US" sz="1600" dirty="0" smtClean="0"/>
              <a:t> </a:t>
            </a:r>
            <a:r>
              <a:rPr lang="en-US" sz="1600" dirty="0" err="1" smtClean="0"/>
              <a:t>plin</a:t>
            </a:r>
            <a:r>
              <a:rPr lang="en-US" sz="1600" dirty="0" smtClean="0"/>
              <a:t>, </a:t>
            </a:r>
            <a:r>
              <a:rPr lang="en-US" sz="1600" dirty="0" err="1" smtClean="0"/>
              <a:t>koji</a:t>
            </a:r>
            <a:r>
              <a:rPr lang="en-US" sz="1600" dirty="0" smtClean="0"/>
              <a:t> se pored </a:t>
            </a:r>
            <a:r>
              <a:rPr lang="en-US" sz="1600" dirty="0" err="1" smtClean="0"/>
              <a:t>čvrstog</a:t>
            </a:r>
            <a:r>
              <a:rPr lang="en-US" sz="1600" dirty="0" smtClean="0"/>
              <a:t>, </a:t>
            </a:r>
            <a:r>
              <a:rPr lang="en-US" sz="1600" dirty="0" err="1" smtClean="0"/>
              <a:t>tečnog</a:t>
            </a:r>
            <a:r>
              <a:rPr lang="en-US" sz="1600" dirty="0" smtClean="0"/>
              <a:t> </a:t>
            </a:r>
            <a:r>
              <a:rPr lang="en-US" sz="1600" dirty="0" err="1" smtClean="0"/>
              <a:t>i</a:t>
            </a:r>
            <a:r>
              <a:rPr lang="en-US" sz="1600" dirty="0" smtClean="0"/>
              <a:t> </a:t>
            </a:r>
            <a:r>
              <a:rPr lang="en-US" sz="1600" dirty="0" err="1" smtClean="0"/>
              <a:t>gasovitog</a:t>
            </a:r>
            <a:r>
              <a:rPr lang="en-US" sz="1600" dirty="0" smtClean="0"/>
              <a:t> </a:t>
            </a:r>
            <a:r>
              <a:rPr lang="en-US" sz="1600" dirty="0" err="1" smtClean="0"/>
              <a:t>agregatnog</a:t>
            </a:r>
            <a:r>
              <a:rPr lang="en-US" sz="1600" dirty="0" smtClean="0"/>
              <a:t> </a:t>
            </a:r>
            <a:r>
              <a:rPr lang="en-US" sz="1600" dirty="0" err="1" smtClean="0"/>
              <a:t>stanja</a:t>
            </a:r>
            <a:r>
              <a:rPr lang="en-US" sz="1600" dirty="0" smtClean="0"/>
              <a:t>, </a:t>
            </a:r>
            <a:r>
              <a:rPr lang="en-US" sz="1600" dirty="0" err="1" smtClean="0"/>
              <a:t>smatra</a:t>
            </a:r>
            <a:r>
              <a:rPr lang="en-US" sz="1600" dirty="0" smtClean="0"/>
              <a:t> </a:t>
            </a:r>
            <a:r>
              <a:rPr lang="en-US" sz="1600" dirty="0" err="1" smtClean="0"/>
              <a:t>četvrtim</a:t>
            </a:r>
            <a:r>
              <a:rPr lang="en-US" sz="1600" dirty="0" smtClean="0"/>
              <a:t> </a:t>
            </a:r>
            <a:r>
              <a:rPr lang="en-US" sz="1600" dirty="0" err="1" smtClean="0"/>
              <a:t>agregatnim</a:t>
            </a:r>
            <a:r>
              <a:rPr lang="en-US" sz="1600" dirty="0" smtClean="0"/>
              <a:t> </a:t>
            </a:r>
            <a:r>
              <a:rPr lang="en-US" sz="1600" dirty="0" err="1" smtClean="0"/>
              <a:t>stanjem</a:t>
            </a:r>
            <a:r>
              <a:rPr lang="en-US" sz="1600" dirty="0" smtClean="0"/>
              <a:t>. </a:t>
            </a:r>
            <a:r>
              <a:rPr lang="bs-Latn-BA" sz="1600" dirty="0" smtClean="0"/>
              <a:t>Ona </a:t>
            </a:r>
            <a:r>
              <a:rPr lang="en-US" sz="1600" dirty="0" smtClean="0"/>
              <a:t>je </a:t>
            </a:r>
            <a:r>
              <a:rPr lang="en-US" sz="1600" dirty="0" err="1" smtClean="0"/>
              <a:t>dobar</a:t>
            </a:r>
            <a:r>
              <a:rPr lang="en-US" sz="1600" dirty="0" smtClean="0"/>
              <a:t> </a:t>
            </a:r>
            <a:r>
              <a:rPr lang="en-US" sz="1600" dirty="0" err="1" smtClean="0"/>
              <a:t>vodič</a:t>
            </a:r>
            <a:r>
              <a:rPr lang="en-US" sz="1600" dirty="0" smtClean="0"/>
              <a:t> </a:t>
            </a:r>
            <a:r>
              <a:rPr lang="en-US" sz="1600" dirty="0" err="1" smtClean="0"/>
              <a:t>električne</a:t>
            </a:r>
            <a:r>
              <a:rPr lang="en-US" sz="1600" dirty="0" smtClean="0"/>
              <a:t> </a:t>
            </a:r>
            <a:r>
              <a:rPr lang="en-US" sz="1600" dirty="0" err="1" smtClean="0"/>
              <a:t>struje</a:t>
            </a:r>
            <a:r>
              <a:rPr lang="en-US" sz="1600" dirty="0" smtClean="0"/>
              <a:t> </a:t>
            </a:r>
            <a:r>
              <a:rPr lang="en-US" sz="1600" dirty="0" err="1" smtClean="0"/>
              <a:t>i</a:t>
            </a:r>
            <a:r>
              <a:rPr lang="en-US" sz="1600" dirty="0" smtClean="0"/>
              <a:t> </a:t>
            </a:r>
            <a:r>
              <a:rPr lang="en-US" sz="1600" dirty="0" err="1" smtClean="0"/>
              <a:t>snažno</a:t>
            </a:r>
            <a:r>
              <a:rPr lang="en-US" sz="1600" dirty="0" smtClean="0"/>
              <a:t> </a:t>
            </a:r>
            <a:r>
              <a:rPr lang="en-US" sz="1600" dirty="0" err="1" smtClean="0"/>
              <a:t>reagira</a:t>
            </a:r>
            <a:r>
              <a:rPr lang="en-US" sz="1600" dirty="0" smtClean="0"/>
              <a:t> </a:t>
            </a:r>
            <a:r>
              <a:rPr lang="en-US" sz="1600" dirty="0" err="1" smtClean="0"/>
              <a:t>na</a:t>
            </a:r>
            <a:r>
              <a:rPr lang="en-US" sz="1600" dirty="0" smtClean="0"/>
              <a:t> </a:t>
            </a:r>
            <a:r>
              <a:rPr lang="en-US" sz="1600" dirty="0" err="1" smtClean="0"/>
              <a:t>električno</a:t>
            </a:r>
            <a:r>
              <a:rPr lang="en-US" sz="1600" dirty="0" smtClean="0"/>
              <a:t> </a:t>
            </a:r>
            <a:r>
              <a:rPr lang="en-US" sz="1600" dirty="0" err="1" smtClean="0"/>
              <a:t>i</a:t>
            </a:r>
            <a:r>
              <a:rPr lang="en-US" sz="1600" dirty="0" smtClean="0"/>
              <a:t> </a:t>
            </a:r>
            <a:r>
              <a:rPr lang="en-US" sz="1600" dirty="0" err="1" smtClean="0"/>
              <a:t>magnetno</a:t>
            </a:r>
            <a:r>
              <a:rPr lang="en-US" sz="1600" dirty="0" smtClean="0"/>
              <a:t> </a:t>
            </a:r>
            <a:r>
              <a:rPr lang="en-US" sz="1600" dirty="0" err="1" smtClean="0"/>
              <a:t>polje</a:t>
            </a:r>
            <a:r>
              <a:rPr lang="en-US" sz="1600" dirty="0" smtClean="0"/>
              <a:t>. </a:t>
            </a:r>
            <a:endParaRPr lang="bs-Latn-BA" sz="1600" dirty="0" smtClean="0"/>
          </a:p>
          <a:p>
            <a:endParaRPr lang="bs-Latn-BA" sz="1600" dirty="0" smtClean="0"/>
          </a:p>
          <a:p>
            <a:r>
              <a:rPr lang="en-US" sz="1600" b="1" u="sng" dirty="0" err="1" smtClean="0"/>
              <a:t>Plazma</a:t>
            </a:r>
            <a:r>
              <a:rPr lang="en-US" sz="1600" b="1" u="sng" dirty="0" smtClean="0"/>
              <a:t> je </a:t>
            </a:r>
            <a:r>
              <a:rPr lang="en-US" sz="1600" dirty="0" smtClean="0"/>
              <a:t>,</a:t>
            </a:r>
            <a:r>
              <a:rPr lang="en-US" sz="1600" dirty="0" err="1" smtClean="0"/>
              <a:t>zapravo</a:t>
            </a:r>
            <a:r>
              <a:rPr lang="en-US" sz="1600" dirty="0" smtClean="0"/>
              <a:t>, </a:t>
            </a:r>
            <a:r>
              <a:rPr lang="en-US" sz="1600" dirty="0" err="1" smtClean="0"/>
              <a:t>mješavina</a:t>
            </a:r>
            <a:r>
              <a:rPr lang="en-US" sz="1600" dirty="0" smtClean="0"/>
              <a:t> </a:t>
            </a:r>
            <a:r>
              <a:rPr lang="en-US" sz="1600" dirty="0" err="1" smtClean="0"/>
              <a:t>atoma</a:t>
            </a:r>
            <a:r>
              <a:rPr lang="en-US" sz="1600" dirty="0" smtClean="0"/>
              <a:t> </a:t>
            </a:r>
            <a:r>
              <a:rPr lang="en-US" sz="1600" dirty="0" err="1" smtClean="0"/>
              <a:t>koji</a:t>
            </a:r>
            <a:r>
              <a:rPr lang="en-US" sz="1600" dirty="0" smtClean="0"/>
              <a:t> </a:t>
            </a:r>
            <a:r>
              <a:rPr lang="en-US" sz="1600" dirty="0" err="1" smtClean="0"/>
              <a:t>su</a:t>
            </a:r>
            <a:r>
              <a:rPr lang="en-US" sz="1600" dirty="0" smtClean="0"/>
              <a:t> </a:t>
            </a:r>
            <a:r>
              <a:rPr lang="en-US" sz="1600" dirty="0" err="1" smtClean="0"/>
              <a:t>otpustili</a:t>
            </a:r>
            <a:r>
              <a:rPr lang="en-US" sz="1600" dirty="0" smtClean="0"/>
              <a:t> </a:t>
            </a:r>
            <a:r>
              <a:rPr lang="en-US" sz="1600" dirty="0" err="1" smtClean="0"/>
              <a:t>sve</a:t>
            </a:r>
            <a:r>
              <a:rPr lang="en-US" sz="1600" dirty="0" smtClean="0"/>
              <a:t> </a:t>
            </a:r>
            <a:r>
              <a:rPr lang="en-US" sz="1600" dirty="0" err="1" smtClean="0"/>
              <a:t>ili</a:t>
            </a:r>
            <a:r>
              <a:rPr lang="en-US" sz="1600" dirty="0" smtClean="0"/>
              <a:t> </a:t>
            </a:r>
            <a:r>
              <a:rPr lang="en-US" sz="1600" dirty="0" err="1" smtClean="0"/>
              <a:t>skoro</a:t>
            </a:r>
            <a:r>
              <a:rPr lang="en-US" sz="1600" dirty="0" smtClean="0"/>
              <a:t> </a:t>
            </a:r>
            <a:r>
              <a:rPr lang="en-US" sz="1600" dirty="0" err="1" smtClean="0"/>
              <a:t>sve</a:t>
            </a:r>
            <a:r>
              <a:rPr lang="en-US" sz="1600" dirty="0" smtClean="0"/>
              <a:t> </a:t>
            </a:r>
            <a:r>
              <a:rPr lang="en-US" sz="1600" dirty="0" err="1" smtClean="0"/>
              <a:t>elektrone</a:t>
            </a:r>
            <a:r>
              <a:rPr lang="en-US" sz="1600" dirty="0" smtClean="0"/>
              <a:t> </a:t>
            </a:r>
            <a:r>
              <a:rPr lang="en-US" sz="1600" dirty="0" err="1" smtClean="0"/>
              <a:t>koji</a:t>
            </a:r>
            <a:r>
              <a:rPr lang="en-US" sz="1600" dirty="0" smtClean="0"/>
              <a:t> se </a:t>
            </a:r>
            <a:r>
              <a:rPr lang="en-US" sz="1600" dirty="0" err="1" smtClean="0"/>
              <a:t>kreću</a:t>
            </a:r>
            <a:r>
              <a:rPr lang="en-US" sz="1600" dirty="0" smtClean="0"/>
              <a:t> </a:t>
            </a:r>
            <a:r>
              <a:rPr lang="en-US" sz="1600" dirty="0" err="1" smtClean="0"/>
              <a:t>slobodno</a:t>
            </a:r>
            <a:r>
              <a:rPr lang="bs-Latn-BA" sz="1600" dirty="0" smtClean="0"/>
              <a:t>, ali ne i nezavisno od jezgra. O</a:t>
            </a:r>
            <a:r>
              <a:rPr lang="en-US" sz="1600" dirty="0" err="1" smtClean="0"/>
              <a:t>bično</a:t>
            </a:r>
            <a:r>
              <a:rPr lang="en-US" sz="1600" dirty="0" smtClean="0"/>
              <a:t>  </a:t>
            </a:r>
            <a:r>
              <a:rPr lang="en-US" sz="1600" dirty="0" err="1" smtClean="0"/>
              <a:t>nastaje</a:t>
            </a:r>
            <a:r>
              <a:rPr lang="en-US" sz="1600" dirty="0" smtClean="0"/>
              <a:t> </a:t>
            </a:r>
            <a:r>
              <a:rPr lang="en-US" sz="1600" dirty="0" err="1" smtClean="0"/>
              <a:t>na</a:t>
            </a:r>
            <a:r>
              <a:rPr lang="en-US" sz="1600" dirty="0" smtClean="0"/>
              <a:t> </a:t>
            </a:r>
            <a:r>
              <a:rPr lang="en-US" sz="1600" dirty="0" err="1" smtClean="0"/>
              <a:t>vrlo</a:t>
            </a:r>
            <a:r>
              <a:rPr lang="en-US" sz="1600" dirty="0" smtClean="0"/>
              <a:t> </a:t>
            </a:r>
            <a:r>
              <a:rPr lang="en-US" sz="1600" dirty="0" err="1" smtClean="0"/>
              <a:t>visokim</a:t>
            </a:r>
            <a:r>
              <a:rPr lang="en-US" sz="1600" dirty="0" smtClean="0"/>
              <a:t> </a:t>
            </a:r>
            <a:r>
              <a:rPr lang="en-US" sz="1600" dirty="0" err="1" smtClean="0"/>
              <a:t>temperat</a:t>
            </a:r>
            <a:r>
              <a:rPr lang="bs-Latn-BA" sz="1600" dirty="0" smtClean="0"/>
              <a:t>u- </a:t>
            </a:r>
            <a:r>
              <a:rPr lang="en-US" sz="1600" dirty="0" err="1" smtClean="0"/>
              <a:t>rama</a:t>
            </a:r>
            <a:r>
              <a:rPr lang="en-US" sz="1600" dirty="0" smtClean="0"/>
              <a:t> ,a </a:t>
            </a:r>
            <a:r>
              <a:rPr lang="en-US" sz="1600" dirty="0" err="1" smtClean="0"/>
              <a:t>može</a:t>
            </a:r>
            <a:r>
              <a:rPr lang="en-US" sz="1600" dirty="0" smtClean="0"/>
              <a:t> </a:t>
            </a:r>
            <a:r>
              <a:rPr lang="en-US" sz="1600" dirty="0" err="1" smtClean="0"/>
              <a:t>nastati</a:t>
            </a:r>
            <a:r>
              <a:rPr lang="en-US" sz="1600" dirty="0" smtClean="0"/>
              <a:t> </a:t>
            </a:r>
            <a:r>
              <a:rPr lang="en-US" sz="1600" dirty="0" err="1" smtClean="0"/>
              <a:t>i</a:t>
            </a:r>
            <a:r>
              <a:rPr lang="en-US" sz="1600" dirty="0" smtClean="0"/>
              <a:t> </a:t>
            </a:r>
            <a:r>
              <a:rPr lang="en-US" sz="1600" dirty="0" err="1" smtClean="0"/>
              <a:t>djelovanjem</a:t>
            </a:r>
            <a:r>
              <a:rPr lang="en-US" sz="1600" dirty="0" smtClean="0"/>
              <a:t>  </a:t>
            </a:r>
            <a:r>
              <a:rPr lang="en-US" sz="1600" dirty="0" err="1" smtClean="0"/>
              <a:t>intenzivnog</a:t>
            </a:r>
            <a:r>
              <a:rPr lang="en-US" sz="1600" dirty="0" smtClean="0"/>
              <a:t> </a:t>
            </a:r>
            <a:r>
              <a:rPr lang="en-US" sz="1600" dirty="0" err="1" smtClean="0"/>
              <a:t>ionizirajućeg</a:t>
            </a:r>
            <a:r>
              <a:rPr lang="en-US" sz="1600" dirty="0" smtClean="0"/>
              <a:t> </a:t>
            </a:r>
            <a:r>
              <a:rPr lang="en-US" sz="1600" dirty="0" err="1" smtClean="0"/>
              <a:t>zračenja</a:t>
            </a:r>
            <a:r>
              <a:rPr lang="en-US" sz="1600" dirty="0" smtClean="0"/>
              <a:t>(</a:t>
            </a:r>
            <a:r>
              <a:rPr lang="en-US" sz="1600" dirty="0" err="1" smtClean="0"/>
              <a:t>ultraljubičastog,rentgenskog,</a:t>
            </a:r>
            <a:r>
              <a:rPr lang="en-US" sz="1600" i="1" dirty="0" err="1" smtClean="0"/>
              <a:t>γ</a:t>
            </a:r>
            <a:r>
              <a:rPr lang="en-US" sz="1600" dirty="0" err="1" smtClean="0"/>
              <a:t>-zračenja</a:t>
            </a:r>
            <a:r>
              <a:rPr lang="en-US" sz="1600" dirty="0" smtClean="0"/>
              <a:t>) </a:t>
            </a:r>
            <a:r>
              <a:rPr lang="en-US" sz="1600" dirty="0" err="1" smtClean="0"/>
              <a:t>na</a:t>
            </a:r>
            <a:r>
              <a:rPr lang="en-US" sz="1600" dirty="0" smtClean="0"/>
              <a:t> </a:t>
            </a:r>
            <a:r>
              <a:rPr lang="en-US" sz="1600" dirty="0" err="1" smtClean="0"/>
              <a:t>razrijeđeni</a:t>
            </a:r>
            <a:r>
              <a:rPr lang="en-US" sz="1600" dirty="0" smtClean="0"/>
              <a:t> </a:t>
            </a:r>
            <a:r>
              <a:rPr lang="en-US" sz="1600" dirty="0" err="1" smtClean="0"/>
              <a:t>plin</a:t>
            </a:r>
            <a:r>
              <a:rPr lang="en-US" sz="1600" dirty="0" smtClean="0"/>
              <a:t>.  </a:t>
            </a:r>
            <a:endParaRPr lang="bs-Latn-BA" sz="1600" dirty="0" smtClean="0"/>
          </a:p>
          <a:p>
            <a:r>
              <a:rPr lang="en-US" sz="1600" dirty="0" smtClean="0"/>
              <a:t>                                                </a:t>
            </a:r>
            <a:r>
              <a:rPr lang="en-US" dirty="0" smtClean="0"/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466414"/>
          </a:xfrm>
        </p:spPr>
        <p:txBody>
          <a:bodyPr/>
          <a:lstStyle/>
          <a:p>
            <a:pPr>
              <a:buNone/>
            </a:pPr>
            <a:r>
              <a:rPr lang="bs-Latn-BA" dirty="0" smtClean="0"/>
              <a:t>PLAZMA JE...</a:t>
            </a:r>
            <a:endParaRPr lang="en-US" dirty="0"/>
          </a:p>
        </p:txBody>
      </p:sp>
      <p:pic>
        <p:nvPicPr>
          <p:cNvPr id="6" name="Picture 5" descr="5.CharTypPlasmas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76" y="1428736"/>
            <a:ext cx="3957631" cy="36953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5143504" y="5643578"/>
            <a:ext cx="32861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sz="1200" i="1" dirty="0" smtClean="0"/>
              <a:t>          </a:t>
            </a:r>
            <a:r>
              <a:rPr lang="en-US" sz="1200" i="1" dirty="0" err="1" smtClean="0"/>
              <a:t>Područje</a:t>
            </a:r>
            <a:r>
              <a:rPr lang="en-US" sz="1200" i="1" dirty="0" smtClean="0"/>
              <a:t> </a:t>
            </a:r>
            <a:r>
              <a:rPr lang="en-US" sz="1200" i="1" dirty="0" err="1"/>
              <a:t>parametara</a:t>
            </a:r>
            <a:r>
              <a:rPr lang="en-US" sz="1200" i="1" dirty="0"/>
              <a:t> </a:t>
            </a:r>
            <a:r>
              <a:rPr lang="en-US" sz="1200" i="1" dirty="0" err="1"/>
              <a:t>plazme</a:t>
            </a:r>
            <a:r>
              <a:rPr lang="en-US" sz="1200" i="1" dirty="0"/>
              <a:t> </a:t>
            </a:r>
            <a:endParaRPr lang="en-US" sz="1200" dirty="0"/>
          </a:p>
        </p:txBody>
      </p:sp>
    </p:spTree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5" presetClass="emph" presetSubtype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34" dur="indefinite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75"/>
                            </p:stCondLst>
                            <p:childTnLst>
                              <p:par>
                                <p:cTn id="3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8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9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214282" y="857232"/>
            <a:ext cx="4429156" cy="5857916"/>
          </a:xfrm>
        </p:spPr>
        <p:txBody>
          <a:bodyPr>
            <a:noAutofit/>
          </a:bodyPr>
          <a:lstStyle/>
          <a:p>
            <a:r>
              <a:rPr lang="bs-Latn-BA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Između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dvije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staklene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ploče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se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nalaze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hiljade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ćelija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u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kojim</a:t>
            </a:r>
            <a:r>
              <a:rPr lang="bs-Latn-BA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su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smješteni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plinovi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neon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i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xeon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. </a:t>
            </a:r>
            <a:r>
              <a:rPr lang="bs-Latn-BA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Cijelom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dužinom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staklene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ploče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su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smještene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transparentne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elektrode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,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dok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su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obložene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na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stražnjoj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strani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bs-Latn-BA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ploče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.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Obložene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elektrode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su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poredane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vertikalno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, a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elektrode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displeja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horizontalno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. </a:t>
            </a:r>
            <a:endParaRPr lang="bs-Latn-BA" sz="1600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Da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bi se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plin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jonizovao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u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ćeliji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,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kompjuter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displeja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plazme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naelektriše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elektrode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koje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se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sijeku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u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toj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ćeliji,pa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kroz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njih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tako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nabijene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protiče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električna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energija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u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plinu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.</a:t>
            </a:r>
            <a:r>
              <a:rPr lang="bs-Latn-BA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bs-Latn-BA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Ona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stvara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pobuđenje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atoma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plina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pa se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vrši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oslobađanje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ultraljubičastih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fotona</a:t>
            </a:r>
            <a:r>
              <a:rPr lang="bs-Latn-BA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koji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djeluju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sa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fosfornim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materijalom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kojim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je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obložen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unutrašnji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zid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ćelije.Tada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elektroni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fosfora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odlaze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na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viši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energetski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nivo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, </a:t>
            </a:r>
            <a:r>
              <a:rPr lang="bs-Latn-BA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pri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vraća</a:t>
            </a:r>
            <a:r>
              <a:rPr lang="bs-Latn-BA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n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ju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na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svoj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normalni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nivo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,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oslobađa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energiju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u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obliku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svjetlosnog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fotona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.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Mijenjanjem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jačine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struje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može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se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povećati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bs-Latn-BA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smanjiti</a:t>
            </a:r>
            <a:r>
              <a:rPr lang="bs-Latn-BA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)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intezitet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svake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boje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subpiksela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(RGB) 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kako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bi se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dobile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različite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nijanse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boja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.</a:t>
            </a:r>
          </a:p>
          <a:p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endParaRPr lang="bs-Latn-BA" sz="1600" dirty="0" smtClean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r>
              <a:rPr lang="en-US" sz="15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/>
            </a:r>
            <a:br>
              <a:rPr lang="en-US" sz="15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endParaRPr lang="en-US" sz="15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Šta</a:t>
            </a:r>
            <a:r>
              <a:rPr lang="en-US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se to </a:t>
            </a:r>
            <a:r>
              <a:rPr lang="en-US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krije</a:t>
            </a:r>
            <a:r>
              <a:rPr lang="en-US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iza</a:t>
            </a:r>
            <a:r>
              <a:rPr lang="en-US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</a:t>
            </a:r>
            <a:r>
              <a:rPr lang="en-US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plazma</a:t>
            </a:r>
            <a:r>
              <a:rPr lang="en-US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 TV </a:t>
            </a:r>
            <a:r>
              <a:rPr lang="en-US" b="1" dirty="0" err="1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ekrana</a:t>
            </a:r>
            <a:r>
              <a:rPr lang="en-US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?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5" name="Picture 4" descr="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190" y="1643050"/>
            <a:ext cx="3810000" cy="3752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5072066" y="5500702"/>
            <a:ext cx="37862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sz="1200" i="1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          </a:t>
            </a:r>
            <a:r>
              <a:rPr lang="en-US" sz="1200" i="1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Način</a:t>
            </a:r>
            <a:r>
              <a:rPr lang="en-US" sz="1200" i="1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200" i="1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na</a:t>
            </a:r>
            <a:r>
              <a:rPr lang="en-US" sz="1200" i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200" i="1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koji</a:t>
            </a:r>
            <a:r>
              <a:rPr lang="en-US" sz="1200" i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200" i="1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atomi</a:t>
            </a:r>
            <a:r>
              <a:rPr lang="en-US" sz="1200" i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200" i="1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emituju</a:t>
            </a:r>
            <a:r>
              <a:rPr lang="en-US" sz="1200" i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200" i="1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svjetlost</a:t>
            </a:r>
            <a:endParaRPr lang="en-US" sz="12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950"/>
                            </p:stCondLst>
                            <p:childTnLst>
                              <p:par>
                                <p:cTn id="24" presetID="35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Šta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je LCD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i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kako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radi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?</a:t>
            </a:r>
            <a:b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</a:br>
            <a:endParaRPr lang="en-US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pic>
        <p:nvPicPr>
          <p:cNvPr id="5" name="Content Placeholder 4" descr="Plasma-display-composition.svg.png"/>
          <p:cNvPicPr>
            <a:picLocks noGrp="1" noChangeAspect="1"/>
          </p:cNvPicPr>
          <p:nvPr>
            <p:ph sz="half" idx="1"/>
          </p:nvPr>
        </p:nvPicPr>
        <p:blipFill>
          <a:blip r:embed="rId3">
            <a:lum/>
          </a:blip>
          <a:stretch>
            <a:fillRect/>
          </a:stretch>
        </p:blipFill>
        <p:spPr>
          <a:xfrm>
            <a:off x="457200" y="1357298"/>
            <a:ext cx="4038600" cy="4142596"/>
          </a:xfrm>
          <a:prstGeom prst="round2DiagRect">
            <a:avLst>
              <a:gd name="adj1" fmla="val 16667"/>
              <a:gd name="adj2" fmla="val 0"/>
            </a:avLst>
          </a:prstGeom>
          <a:gradFill>
            <a:gsLst>
              <a:gs pos="0">
                <a:schemeClr val="tx1"/>
              </a:gs>
              <a:gs pos="1000">
                <a:schemeClr val="accent1">
                  <a:tint val="44500"/>
                  <a:satMod val="160000"/>
                  <a:alpha val="93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8890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438" y="1142984"/>
            <a:ext cx="4500562" cy="5429288"/>
          </a:xfrm>
        </p:spPr>
        <p:txBody>
          <a:bodyPr>
            <a:normAutofit fontScale="85000" lnSpcReduction="10000"/>
          </a:bodyPr>
          <a:lstStyle/>
          <a:p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LCD (eng. liquid crystal display)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su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bs-Latn-BA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displeji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zasnovani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na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bs-Latn-BA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tehnologiji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tekućih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kristala</a:t>
            </a:r>
            <a:r>
              <a:rPr lang="bs-Latn-BA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koji se nalaze u tečnom obliku,a molekularne su strukture poput kristala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. </a:t>
            </a:r>
            <a:endParaRPr lang="bs-Latn-BA" sz="20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  <a:p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Displej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se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sastoji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od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dva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providna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panela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,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horizontalnog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i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vertikalnog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filtera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i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tečnih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kristala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između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njih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. </a:t>
            </a:r>
            <a:r>
              <a:rPr lang="bs-Latn-BA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M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olekule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su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tako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orijentisane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da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tvore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spiralnu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strukturu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. To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smanjuje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rotaciju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polarizacije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reflektovane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svjetlosti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i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uređaj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izgleda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bs-Latn-BA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sivo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. 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Uz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dovoljno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velik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napon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molekule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tekućeg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kristala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se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ispravljaju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i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tada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polarizacija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ne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zakreće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reflektovanu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svjetlost.S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vjetlost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će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na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drugi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filter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biti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polarizovana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okomita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na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drugi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filter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i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bit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će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apsorbovana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pa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će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tačka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izgledati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20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crno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.</a:t>
            </a:r>
            <a:r>
              <a:rPr lang="en-US" sz="1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18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Varirajući</a:t>
            </a:r>
            <a:r>
              <a:rPr lang="en-US" sz="1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18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napon</a:t>
            </a:r>
            <a:r>
              <a:rPr lang="en-US" sz="1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18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koji</a:t>
            </a:r>
            <a:r>
              <a:rPr lang="en-US" sz="1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18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prolazi</a:t>
            </a:r>
            <a:r>
              <a:rPr lang="en-US" sz="1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18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kroz</a:t>
            </a:r>
            <a:r>
              <a:rPr lang="en-US" sz="1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18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tekući</a:t>
            </a:r>
            <a:r>
              <a:rPr lang="en-US" sz="1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18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kristal</a:t>
            </a:r>
            <a:r>
              <a:rPr lang="en-US" sz="1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18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utječemo</a:t>
            </a:r>
            <a:r>
              <a:rPr lang="en-US" sz="1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18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na</a:t>
            </a:r>
            <a:r>
              <a:rPr lang="en-US" sz="1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18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svjetlinu</a:t>
            </a:r>
            <a:r>
              <a:rPr lang="en-US" sz="1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18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tačke</a:t>
            </a:r>
            <a:r>
              <a:rPr lang="en-US" sz="1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18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odnosno</a:t>
            </a:r>
            <a:r>
              <a:rPr lang="en-US" sz="1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18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na</a:t>
            </a:r>
            <a:r>
              <a:rPr lang="en-US" sz="1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18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tonove</a:t>
            </a:r>
            <a:r>
              <a:rPr lang="en-US" sz="1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18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sive</a:t>
            </a:r>
            <a:r>
              <a:rPr lang="en-US" sz="1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1800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boje</a:t>
            </a:r>
            <a:r>
              <a:rPr lang="en-US" sz="1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.</a:t>
            </a:r>
            <a:r>
              <a:rPr lang="en-US" sz="2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                   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5715016"/>
            <a:ext cx="49292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sz="12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	     </a:t>
            </a:r>
            <a:r>
              <a:rPr lang="en-US" sz="1200" b="1" i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Presjek</a:t>
            </a:r>
            <a:r>
              <a:rPr lang="en-US" sz="12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1200" b="1" i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kroz</a:t>
            </a:r>
            <a:r>
              <a:rPr lang="en-US" sz="1200" b="1" i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1200" b="1" i="1" dirty="0" err="1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plazma</a:t>
            </a:r>
            <a:r>
              <a:rPr lang="en-US" sz="1200" b="1" i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sz="1200" b="1" i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displej</a:t>
            </a:r>
            <a:endParaRPr lang="en-US" sz="12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8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7158" y="2643182"/>
            <a:ext cx="8429684" cy="342902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endParaRPr lang="bs-Latn-BA" sz="1600" b="1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endParaRPr lang="bs-Latn-BA" sz="1600" b="1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r>
              <a:rPr lang="bs-Latn-BA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Ovo 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je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još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jedna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od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onih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godina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kada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raste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interes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za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što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boljim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televizorima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i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uređajima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u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dnevnom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boravku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, a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sve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s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ciljem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što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boljeg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užitka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u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raznim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sadržajima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čiji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je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izbor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danas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velik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.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Svake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godine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se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plasiraju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novi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modeli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.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Šta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onda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kupiti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: “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Plazmu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ili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LCD ?” Ili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da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budemo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malo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konkretniji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“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Šta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je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bolje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: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Plazma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ili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LCD?” </a:t>
            </a:r>
            <a:endParaRPr lang="bs-Latn-BA" sz="1600" b="1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endParaRPr lang="bs-Latn-BA" sz="1600" b="1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Biramo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između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dvije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konkurentske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tehnologije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koje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imaju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slične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karakteristike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poput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oštrina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i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dubina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slike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,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razolucija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itd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.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Međutim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,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ipak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prvo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što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nam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zapadne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za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oko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je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cijena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i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veličina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ekrana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koju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prilagođavamo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svojim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potrebama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i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16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mogućnostima</a:t>
            </a:r>
            <a:r>
              <a:rPr lang="en-US" sz="1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.</a:t>
            </a:r>
          </a:p>
          <a:p>
            <a:endParaRPr lang="en-US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9" name="Picture Placeholder 8" descr="LCDvsPLASMA-JJ.jpg"/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12597" b="12597"/>
          <a:stretch>
            <a:fillRect/>
          </a:stretch>
        </p:blipFill>
        <p:spPr>
          <a:xfrm>
            <a:off x="357158" y="373966"/>
            <a:ext cx="8429684" cy="226921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75"/>
                                      </p:to>
                                    </p:set>
                                    <p:animEffect filter="image" prLst="opacity: 0.75">
                                      <p:cBhvr rctx="IE"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804052"/>
          </a:xfrm>
        </p:spPr>
        <p:txBody>
          <a:bodyPr>
            <a:noAutofit/>
          </a:bodyPr>
          <a:lstStyle/>
          <a:p>
            <a:r>
              <a:rPr lang="en-US" sz="3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KVALITETA SLIKE: KONTRAST</a:t>
            </a:r>
            <a:r>
              <a:rPr lang="bs-Latn-BA" sz="3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3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(KVALITETA CRNE), OŠTRINA</a:t>
            </a:r>
            <a:r>
              <a:rPr lang="bs-Latn-BA" sz="3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, </a:t>
            </a:r>
            <a:r>
              <a:rPr lang="en-US" sz="3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DUBINA I REZOLUCIJA</a:t>
            </a:r>
            <a:br>
              <a:rPr lang="en-US" sz="3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</a:br>
            <a:endParaRPr lang="en-US" sz="30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5" name="Content Placeholder 4" descr="1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786314" y="1428736"/>
            <a:ext cx="4038600" cy="1857388"/>
          </a:xfrm>
        </p:spPr>
      </p:pic>
      <p:sp>
        <p:nvSpPr>
          <p:cNvPr id="7" name="TextBox 6"/>
          <p:cNvSpPr txBox="1"/>
          <p:nvPr/>
        </p:nvSpPr>
        <p:spPr>
          <a:xfrm>
            <a:off x="0" y="1142984"/>
            <a:ext cx="485775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Wingdings" pitchFamily="2" charset="2"/>
              <a:buChar char="v"/>
            </a:pPr>
            <a:r>
              <a:rPr lang="en-US" sz="1600" b="1" u="sng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Kontrast</a:t>
            </a:r>
            <a:r>
              <a:rPr lang="en-US" sz="1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bs-Latn-BA" sz="1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-</a:t>
            </a:r>
            <a:r>
              <a:rPr lang="en-US" sz="16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razmjer</a:t>
            </a:r>
            <a:r>
              <a:rPr lang="bs-Latn-BA" sz="1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a</a:t>
            </a:r>
            <a:r>
              <a:rPr lang="en-US" sz="1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1600" b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intenziteta</a:t>
            </a:r>
            <a:r>
              <a:rPr lang="en-US" sz="1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1600" b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svjetlosti</a:t>
            </a:r>
            <a:r>
              <a:rPr lang="en-US" sz="1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1600" b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od</a:t>
            </a:r>
            <a:r>
              <a:rPr lang="en-US" sz="1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1600" b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najsvjetlijih</a:t>
            </a:r>
            <a:r>
              <a:rPr lang="en-US" sz="1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do </a:t>
            </a:r>
            <a:r>
              <a:rPr lang="en-US" sz="1600" b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najtamnijih</a:t>
            </a:r>
            <a:r>
              <a:rPr lang="en-US" sz="1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1600" b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boja</a:t>
            </a:r>
            <a:r>
              <a:rPr lang="en-US" sz="1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1600" b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koje</a:t>
            </a:r>
            <a:r>
              <a:rPr lang="en-US" sz="1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1600" b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može</a:t>
            </a:r>
            <a:r>
              <a:rPr lang="en-US" sz="1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1600" b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jedan</a:t>
            </a:r>
            <a:r>
              <a:rPr lang="en-US" sz="1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TV </a:t>
            </a:r>
            <a:r>
              <a:rPr lang="en-US" sz="1600" b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prikazati</a:t>
            </a:r>
            <a:r>
              <a:rPr lang="en-US" sz="1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1600" b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istovremeno</a:t>
            </a:r>
            <a:r>
              <a:rPr lang="en-US" sz="1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. </a:t>
            </a:r>
            <a:r>
              <a:rPr lang="en-US" sz="1600" b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Plazma</a:t>
            </a:r>
            <a:r>
              <a:rPr lang="en-US" sz="1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,</a:t>
            </a:r>
            <a:r>
              <a:rPr lang="en-US" sz="1600" b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bez</a:t>
            </a:r>
            <a:r>
              <a:rPr lang="en-US" sz="1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1600" b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sumnje</a:t>
            </a:r>
            <a:r>
              <a:rPr lang="en-US" sz="1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, </a:t>
            </a:r>
            <a:r>
              <a:rPr lang="en-US" sz="1600" b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ima</a:t>
            </a:r>
            <a:r>
              <a:rPr lang="en-US" sz="1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16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visok</a:t>
            </a:r>
            <a:r>
              <a:rPr lang="en-US" sz="1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1600" b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stepen</a:t>
            </a:r>
            <a:r>
              <a:rPr lang="en-US" sz="1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1600" b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kontrasta</a:t>
            </a:r>
            <a:r>
              <a:rPr lang="en-US" sz="1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.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sz="1600" b="1" u="sng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Oštrina</a:t>
            </a:r>
            <a:r>
              <a:rPr lang="bs-Latn-BA" sz="1600" b="1" u="sng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-</a:t>
            </a:r>
            <a:r>
              <a:rPr lang="en-US" sz="16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Plazma</a:t>
            </a:r>
            <a:r>
              <a:rPr lang="en-US" sz="1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1600" b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ekrani</a:t>
            </a:r>
            <a:r>
              <a:rPr lang="en-US" sz="1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1600" b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mogu</a:t>
            </a:r>
            <a:r>
              <a:rPr lang="en-US" sz="1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1600" b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prikazati</a:t>
            </a:r>
            <a:r>
              <a:rPr lang="en-US" sz="1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1600" b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prirodniju</a:t>
            </a:r>
            <a:r>
              <a:rPr lang="en-US" sz="1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, </a:t>
            </a:r>
            <a:r>
              <a:rPr lang="en-US" sz="1600" b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životopisniju</a:t>
            </a:r>
            <a:r>
              <a:rPr lang="en-US" sz="1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1600" b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sliku</a:t>
            </a:r>
            <a:r>
              <a:rPr lang="en-US" sz="1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1600" b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što</a:t>
            </a:r>
            <a:r>
              <a:rPr lang="en-US" sz="1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je </a:t>
            </a:r>
            <a:r>
              <a:rPr lang="en-US" sz="1600" b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savršeno</a:t>
            </a:r>
            <a:r>
              <a:rPr lang="en-US" sz="1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1600" b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za</a:t>
            </a:r>
            <a:r>
              <a:rPr lang="en-US" sz="1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1600" b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kućni</a:t>
            </a:r>
            <a:r>
              <a:rPr lang="en-US" sz="1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1600" b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ambijent</a:t>
            </a:r>
            <a:r>
              <a:rPr lang="en-US" sz="1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. LCD </a:t>
            </a:r>
            <a:r>
              <a:rPr lang="en-US" sz="1600" b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ekrani</a:t>
            </a:r>
            <a:r>
              <a:rPr lang="en-US" sz="1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bs-Latn-BA" sz="1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dolaze </a:t>
            </a:r>
            <a:r>
              <a:rPr lang="en-US" sz="1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do </a:t>
            </a:r>
            <a:r>
              <a:rPr lang="en-US" sz="1600" b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izražaja</a:t>
            </a:r>
            <a:r>
              <a:rPr lang="en-US" sz="1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u </a:t>
            </a:r>
            <a:r>
              <a:rPr lang="en-US" sz="16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svjetlijim</a:t>
            </a:r>
            <a:r>
              <a:rPr lang="en-US" sz="1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1600" b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prostorima</a:t>
            </a:r>
            <a:r>
              <a:rPr lang="en-US" sz="1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1600" b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gdje</a:t>
            </a:r>
            <a:r>
              <a:rPr lang="en-US" sz="1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se </a:t>
            </a:r>
            <a:r>
              <a:rPr lang="en-US" sz="1600" b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stiće</a:t>
            </a:r>
            <a:r>
              <a:rPr lang="en-US" sz="1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1600" b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dojam</a:t>
            </a:r>
            <a:r>
              <a:rPr lang="en-US" sz="1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1600" b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kako</a:t>
            </a:r>
            <a:r>
              <a:rPr lang="en-US" sz="1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je </a:t>
            </a:r>
            <a:r>
              <a:rPr lang="en-US" sz="16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slik</a:t>
            </a:r>
            <a:r>
              <a:rPr lang="bs-Latn-BA" sz="1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a </a:t>
            </a:r>
            <a:r>
              <a:rPr lang="en-US" sz="16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izuzetno</a:t>
            </a:r>
            <a:r>
              <a:rPr lang="en-US" sz="1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1600" b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izoštrena</a:t>
            </a:r>
            <a:r>
              <a:rPr lang="en-US" sz="1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. </a:t>
            </a:r>
            <a:r>
              <a:rPr lang="en-US" sz="1600" b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Stvarna</a:t>
            </a:r>
            <a:r>
              <a:rPr lang="en-US" sz="1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1600" b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istina</a:t>
            </a:r>
            <a:r>
              <a:rPr lang="en-US" sz="1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je </a:t>
            </a:r>
            <a:r>
              <a:rPr lang="en-US" sz="1600" b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kako</a:t>
            </a:r>
            <a:r>
              <a:rPr lang="en-US" sz="1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1600" b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takva</a:t>
            </a:r>
            <a:r>
              <a:rPr lang="en-US" sz="1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1600" b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slika</a:t>
            </a:r>
            <a:r>
              <a:rPr lang="en-US" sz="1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, </a:t>
            </a:r>
            <a:r>
              <a:rPr lang="en-US" sz="1600" b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ekstremno</a:t>
            </a:r>
            <a:r>
              <a:rPr lang="en-US" sz="1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1600" b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izoštrena</a:t>
            </a:r>
            <a:r>
              <a:rPr lang="en-US" sz="1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, </a:t>
            </a:r>
            <a:r>
              <a:rPr lang="en-US" sz="1600" b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izgleda</a:t>
            </a:r>
            <a:r>
              <a:rPr lang="en-US" sz="1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1600" b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hrapavo</a:t>
            </a:r>
            <a:r>
              <a:rPr lang="en-US" sz="1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1600" b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i</a:t>
            </a:r>
            <a:r>
              <a:rPr lang="en-US" sz="1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1600" b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neprirodno</a:t>
            </a:r>
            <a:r>
              <a:rPr lang="en-US" sz="1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u </a:t>
            </a:r>
            <a:r>
              <a:rPr lang="en-US" sz="1600" b="1" spc="50" dirty="0" err="1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kućnom</a:t>
            </a:r>
            <a:r>
              <a:rPr lang="en-US" sz="16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16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okruženju</a:t>
            </a:r>
            <a:r>
              <a:rPr lang="en-US" sz="1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.</a:t>
            </a:r>
            <a:endParaRPr lang="bs-Latn-BA" sz="1600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en-US" sz="16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Prema</a:t>
            </a:r>
            <a:r>
              <a:rPr lang="en-US" sz="1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16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teoriji</a:t>
            </a:r>
            <a:r>
              <a:rPr lang="en-US" sz="1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, </a:t>
            </a:r>
            <a:r>
              <a:rPr lang="en-US" sz="16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veća</a:t>
            </a:r>
            <a:r>
              <a:rPr lang="en-US" sz="1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1600" b="1" u="sng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rezolucija</a:t>
            </a:r>
            <a:r>
              <a:rPr lang="en-US" sz="1600" b="1" u="sng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bs-Latn-BA" sz="1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znači da bi </a:t>
            </a:r>
            <a:r>
              <a:rPr lang="en-US" sz="16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slika</a:t>
            </a:r>
            <a:r>
              <a:rPr lang="en-US" sz="1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16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trebala</a:t>
            </a:r>
            <a:r>
              <a:rPr lang="en-US" sz="1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16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biti</a:t>
            </a:r>
            <a:r>
              <a:rPr lang="en-US" sz="1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16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oštrija</a:t>
            </a:r>
            <a:r>
              <a:rPr lang="en-US" sz="1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16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i</a:t>
            </a:r>
            <a:r>
              <a:rPr lang="en-US" sz="1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s </a:t>
            </a:r>
            <a:r>
              <a:rPr lang="en-US" sz="16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više</a:t>
            </a:r>
            <a:r>
              <a:rPr lang="en-US" sz="1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16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detalja</a:t>
            </a:r>
            <a:r>
              <a:rPr lang="en-US" sz="1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. </a:t>
            </a:r>
            <a:r>
              <a:rPr lang="en-US" sz="16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Prednost</a:t>
            </a:r>
            <a:r>
              <a:rPr lang="en-US" sz="1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se </a:t>
            </a:r>
            <a:r>
              <a:rPr lang="en-US" sz="16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daje</a:t>
            </a:r>
            <a:r>
              <a:rPr lang="en-US" sz="1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16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plazmi</a:t>
            </a:r>
            <a:r>
              <a:rPr lang="en-US" sz="1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.</a:t>
            </a:r>
            <a:endParaRPr lang="bs-Latn-BA" sz="1600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en-US" sz="1600" b="1" u="sng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Dubina</a:t>
            </a:r>
            <a:r>
              <a:rPr lang="en-US" sz="1600" b="1" u="sng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bs-Latn-BA" sz="1600" b="1" u="sng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-</a:t>
            </a:r>
            <a:r>
              <a:rPr lang="en-US" sz="16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mogućnost</a:t>
            </a:r>
            <a:r>
              <a:rPr lang="en-US" sz="1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16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pružanja</a:t>
            </a:r>
            <a:r>
              <a:rPr lang="bs-Latn-BA" sz="1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16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doj</a:t>
            </a:r>
            <a:r>
              <a:rPr lang="bs-Latn-BA" sz="1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ma</a:t>
            </a:r>
            <a:r>
              <a:rPr lang="en-US" sz="1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16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trodimenzionalnosti</a:t>
            </a:r>
            <a:r>
              <a:rPr lang="en-US" sz="1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16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i</a:t>
            </a:r>
            <a:r>
              <a:rPr lang="en-US" sz="1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16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osjećaj</a:t>
            </a:r>
            <a:r>
              <a:rPr lang="bs-Latn-BA" sz="1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a </a:t>
            </a:r>
            <a:r>
              <a:rPr lang="en-US" sz="16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prostornosti</a:t>
            </a:r>
            <a:r>
              <a:rPr lang="en-US" sz="1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. I </a:t>
            </a:r>
            <a:r>
              <a:rPr lang="en-US" sz="16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ovdje</a:t>
            </a:r>
            <a:r>
              <a:rPr lang="en-US" sz="1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se </a:t>
            </a:r>
            <a:r>
              <a:rPr lang="en-US" sz="16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daje</a:t>
            </a:r>
            <a:r>
              <a:rPr lang="en-US" sz="1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16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prednost</a:t>
            </a:r>
            <a:r>
              <a:rPr lang="en-US" sz="1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sz="1600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plazmi</a:t>
            </a:r>
            <a:r>
              <a:rPr lang="en-US" sz="16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.</a:t>
            </a:r>
            <a:endParaRPr lang="en-US" sz="16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72066" y="3357563"/>
            <a:ext cx="3786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12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Prikaz</a:t>
            </a:r>
            <a:r>
              <a:rPr lang="en-US" sz="12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12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kontrasta</a:t>
            </a:r>
            <a:r>
              <a:rPr lang="en-US" sz="12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12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svijetlih</a:t>
            </a:r>
            <a:r>
              <a:rPr lang="en-US" sz="12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12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</a:t>
            </a:r>
            <a:r>
              <a:rPr lang="en-US" sz="12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12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tamnih</a:t>
            </a:r>
            <a:r>
              <a:rPr lang="en-US" sz="12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12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nijansi</a:t>
            </a:r>
            <a:r>
              <a:rPr lang="en-US" sz="12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12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boja</a:t>
            </a:r>
            <a:endParaRPr lang="en-US" sz="1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endParaRPr lang="en-US" sz="1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72066" y="6429396"/>
            <a:ext cx="38576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Prikaz</a:t>
            </a:r>
            <a:r>
              <a:rPr lang="en-US" sz="12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12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dubine</a:t>
            </a:r>
            <a:r>
              <a:rPr lang="en-US" sz="12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12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</a:t>
            </a:r>
            <a:r>
              <a:rPr lang="en-US" sz="12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12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kvalitete</a:t>
            </a:r>
            <a:r>
              <a:rPr lang="en-US" sz="12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1200" i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boja</a:t>
            </a:r>
            <a:endParaRPr lang="en-US" sz="12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1" name="Content Placeholder 4" descr="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190" y="4000504"/>
            <a:ext cx="3929090" cy="206084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31" presetClass="emph" presetSubtype="0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 override="childStyle">
                                        <p:cTn id="55" dur="indefinite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 override="childStyle">
                                        <p:cTn id="56" dur="indefinite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italic"/>
                                      </p:to>
                                    </p:set>
                                    <p:set>
                                      <p:cBhvr>
                                        <p:cTn id="57" dur="indefinite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>
                                        <p:cTn id="58" dur="indefinite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VRIJEME ODAZIVANJA(RESPONSE TIME) </a:t>
            </a:r>
            <a:endParaRPr lang="en-US" sz="3200" dirty="0"/>
          </a:p>
        </p:txBody>
      </p:sp>
      <p:pic>
        <p:nvPicPr>
          <p:cNvPr id="5" name="Content Placeholder 4" descr="2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28596" y="3429000"/>
            <a:ext cx="4038600" cy="2271713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1857364"/>
            <a:ext cx="9001156" cy="478634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bs-Latn-BA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     </a:t>
            </a:r>
            <a:r>
              <a:rPr lang="en-US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Ukoliko</a:t>
            </a:r>
            <a:r>
              <a:rPr 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ekrani</a:t>
            </a:r>
            <a:r>
              <a:rPr 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imaju</a:t>
            </a:r>
            <a:r>
              <a:rPr 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veliko</a:t>
            </a:r>
            <a:r>
              <a:rPr 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vrijeme</a:t>
            </a:r>
            <a:r>
              <a:rPr 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odazivanja</a:t>
            </a:r>
            <a:r>
              <a:rPr 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 </a:t>
            </a:r>
            <a:r>
              <a:rPr lang="en-US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tada</a:t>
            </a:r>
            <a:r>
              <a:rPr 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objekti</a:t>
            </a:r>
            <a:r>
              <a:rPr 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koji</a:t>
            </a:r>
            <a:r>
              <a:rPr 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se </a:t>
            </a:r>
            <a:r>
              <a:rPr lang="en-US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kreću</a:t>
            </a:r>
            <a:r>
              <a:rPr 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izgledaju</a:t>
            </a:r>
            <a:r>
              <a:rPr 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zamućeni</a:t>
            </a:r>
            <a:r>
              <a:rPr 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ili</a:t>
            </a:r>
            <a:r>
              <a:rPr 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imaju</a:t>
            </a:r>
            <a:r>
              <a:rPr 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tzv</a:t>
            </a:r>
            <a:r>
              <a:rPr 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. “ghosting” (</a:t>
            </a:r>
            <a:r>
              <a:rPr lang="en-US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višeslojna</a:t>
            </a:r>
            <a:r>
              <a:rPr 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slika</a:t>
            </a:r>
            <a:r>
              <a:rPr 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– </a:t>
            </a:r>
            <a:r>
              <a:rPr lang="en-US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pojava</a:t>
            </a:r>
            <a:r>
              <a:rPr 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duhova</a:t>
            </a:r>
            <a:r>
              <a:rPr 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).</a:t>
            </a:r>
            <a:endParaRPr lang="bs-Latn-BA" sz="2000" dirty="0" smtClean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  <a:p>
            <a:pPr>
              <a:buNone/>
            </a:pPr>
            <a:r>
              <a:rPr lang="bs-Latn-BA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                                                                      </a:t>
            </a:r>
            <a:r>
              <a:rPr 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I </a:t>
            </a:r>
            <a:r>
              <a:rPr lang="en-US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najbrži</a:t>
            </a:r>
            <a:r>
              <a:rPr 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LCD </a:t>
            </a:r>
            <a:r>
              <a:rPr lang="en-US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ekrani</a:t>
            </a:r>
            <a:r>
              <a:rPr 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bs-Latn-BA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						       </a:t>
            </a:r>
            <a:r>
              <a:rPr lang="en-US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imaju</a:t>
            </a:r>
            <a:r>
              <a:rPr 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problema</a:t>
            </a:r>
            <a:r>
              <a:rPr 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u </a:t>
            </a:r>
            <a:r>
              <a:rPr lang="en-US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prikazivanju</a:t>
            </a:r>
            <a:r>
              <a:rPr 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bs-Latn-BA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				                    </a:t>
            </a:r>
            <a:r>
              <a:rPr lang="en-US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stvarno</a:t>
            </a:r>
            <a:r>
              <a:rPr 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čistog</a:t>
            </a:r>
            <a:r>
              <a:rPr 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brzog</a:t>
            </a:r>
            <a:r>
              <a:rPr 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pokreta</a:t>
            </a:r>
            <a:r>
              <a:rPr 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. </a:t>
            </a:r>
            <a:r>
              <a:rPr lang="bs-Latn-BA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					       </a:t>
            </a:r>
            <a:r>
              <a:rPr lang="en-US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Kod</a:t>
            </a:r>
            <a:r>
              <a:rPr 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plazme</a:t>
            </a:r>
            <a:r>
              <a:rPr 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uzimajući</a:t>
            </a:r>
            <a:r>
              <a:rPr 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u </a:t>
            </a:r>
            <a:r>
              <a:rPr lang="en-US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obzir</a:t>
            </a:r>
            <a:r>
              <a:rPr 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bs-Latn-BA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					       </a:t>
            </a:r>
            <a:r>
              <a:rPr lang="en-US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da</a:t>
            </a:r>
            <a:r>
              <a:rPr 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je </a:t>
            </a:r>
            <a:r>
              <a:rPr lang="en-US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svaki</a:t>
            </a:r>
            <a:r>
              <a:rPr 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piksel</a:t>
            </a:r>
            <a:r>
              <a:rPr 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samostalan</a:t>
            </a:r>
            <a:r>
              <a:rPr 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, </a:t>
            </a:r>
            <a:r>
              <a:rPr lang="bs-Latn-BA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				                    </a:t>
            </a:r>
            <a:r>
              <a:rPr lang="en-US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oni</a:t>
            </a:r>
            <a:r>
              <a:rPr 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reaguju</a:t>
            </a:r>
            <a:r>
              <a:rPr 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jako</a:t>
            </a:r>
            <a:r>
              <a:rPr 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brzo</a:t>
            </a:r>
            <a:r>
              <a:rPr 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,</a:t>
            </a:r>
            <a:r>
              <a:rPr lang="en-US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toliko</a:t>
            </a:r>
            <a:r>
              <a:rPr 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bs-Latn-BA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					       </a:t>
            </a:r>
            <a:r>
              <a:rPr lang="en-US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da</a:t>
            </a:r>
            <a:r>
              <a:rPr 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je </a:t>
            </a:r>
            <a:r>
              <a:rPr lang="en-US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vrijeme</a:t>
            </a:r>
            <a:r>
              <a:rPr 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odazivanja</a:t>
            </a:r>
            <a:r>
              <a:rPr 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bs-Latn-BA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						       </a:t>
            </a:r>
            <a:r>
              <a:rPr lang="en-US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zanemarljivo</a:t>
            </a:r>
            <a:r>
              <a:rPr 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, pa </a:t>
            </a:r>
            <a:r>
              <a:rPr lang="en-US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tako</a:t>
            </a:r>
            <a:r>
              <a:rPr 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i</a:t>
            </a:r>
            <a:r>
              <a:rPr 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najbrži</a:t>
            </a:r>
            <a:r>
              <a:rPr 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bs-Latn-BA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				                    </a:t>
            </a:r>
            <a:r>
              <a:rPr lang="en-US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pokret</a:t>
            </a:r>
            <a:r>
              <a:rPr 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izgleda</a:t>
            </a:r>
            <a:r>
              <a:rPr 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svjež</a:t>
            </a:r>
            <a:r>
              <a:rPr 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i</a:t>
            </a:r>
            <a:r>
              <a:rPr 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2000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čist</a:t>
            </a:r>
            <a:r>
              <a:rPr lang="en-US" sz="20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.    </a:t>
            </a:r>
            <a:r>
              <a:rPr lang="en-US" sz="180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 </a:t>
            </a:r>
            <a:endParaRPr lang="en-US" sz="18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928662" y="6215082"/>
            <a:ext cx="2643174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normalizeH="0" baseline="0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Prikaz</a:t>
            </a:r>
            <a:r>
              <a:rPr kumimoji="0" lang="en-US" sz="1200" b="1" i="0" u="none" strike="noStrike" normalizeH="0" baseline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1" i="0" u="none" strike="noStrike" normalizeH="0" baseline="0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vremena</a:t>
            </a:r>
            <a:r>
              <a:rPr kumimoji="0" lang="en-US" sz="1200" b="1" i="0" u="none" strike="noStrike" normalizeH="0" baseline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1" i="0" u="none" strike="noStrike" normalizeH="0" baseline="0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odaziva</a:t>
            </a:r>
            <a:r>
              <a:rPr kumimoji="0" lang="bs-Latn-BA" sz="1200" b="1" i="0" u="none" strike="noStrike" normalizeH="0" baseline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nja</a:t>
            </a:r>
            <a:endParaRPr kumimoji="0" lang="en-US" sz="900" b="1" i="0" u="none" strike="noStrike" normalizeH="0" baseline="0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normalizeH="0" baseline="0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Arial" pitchFamily="34" charset="0"/>
            </a:endParaRPr>
          </a:p>
        </p:txBody>
      </p:sp>
    </p:spTree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5" presetClass="emph" presetSubtype="0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26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UGAO GLEDANJA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722437"/>
            <a:ext cx="4495800" cy="4525963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bs-Latn-BA" dirty="0" smtClean="0"/>
              <a:t>      </a:t>
            </a:r>
            <a:r>
              <a:rPr lang="en-US" dirty="0" err="1" smtClean="0"/>
              <a:t>Plazma</a:t>
            </a:r>
            <a:r>
              <a:rPr lang="en-US" dirty="0" smtClean="0"/>
              <a:t> </a:t>
            </a:r>
            <a:r>
              <a:rPr lang="en-US" dirty="0" err="1" smtClean="0"/>
              <a:t>televizori</a:t>
            </a:r>
            <a:r>
              <a:rPr lang="en-US" dirty="0" smtClean="0"/>
              <a:t> </a:t>
            </a:r>
            <a:r>
              <a:rPr lang="en-US" dirty="0" err="1" smtClean="0"/>
              <a:t>imaju</a:t>
            </a:r>
            <a:r>
              <a:rPr lang="en-US" dirty="0" smtClean="0"/>
              <a:t> </a:t>
            </a:r>
            <a:r>
              <a:rPr lang="en-US" dirty="0" err="1" smtClean="0"/>
              <a:t>savršen</a:t>
            </a:r>
            <a:r>
              <a:rPr lang="en-US" dirty="0" smtClean="0"/>
              <a:t> </a:t>
            </a:r>
            <a:r>
              <a:rPr lang="en-US" dirty="0" err="1" smtClean="0"/>
              <a:t>vidljivi</a:t>
            </a:r>
            <a:r>
              <a:rPr lang="en-US" dirty="0" smtClean="0"/>
              <a:t> </a:t>
            </a:r>
            <a:r>
              <a:rPr lang="en-US" dirty="0" err="1" smtClean="0"/>
              <a:t>ugao</a:t>
            </a:r>
            <a:r>
              <a:rPr lang="en-US" dirty="0" smtClean="0"/>
              <a:t>, </a:t>
            </a:r>
            <a:r>
              <a:rPr lang="en-US" dirty="0" err="1" smtClean="0"/>
              <a:t>dok</a:t>
            </a:r>
            <a:r>
              <a:rPr lang="en-US" dirty="0" smtClean="0"/>
              <a:t> LCD </a:t>
            </a:r>
            <a:r>
              <a:rPr lang="en-US" dirty="0" err="1" smtClean="0"/>
              <a:t>televizori</a:t>
            </a:r>
            <a:r>
              <a:rPr lang="en-US" dirty="0" smtClean="0"/>
              <a:t> </a:t>
            </a:r>
            <a:r>
              <a:rPr lang="en-US" dirty="0" err="1" smtClean="0"/>
              <a:t>blijede</a:t>
            </a:r>
            <a:r>
              <a:rPr lang="en-US" dirty="0" smtClean="0"/>
              <a:t> </a:t>
            </a:r>
            <a:r>
              <a:rPr lang="en-US" dirty="0" err="1" smtClean="0"/>
              <a:t>gledate</a:t>
            </a:r>
            <a:r>
              <a:rPr lang="en-US" dirty="0" smtClean="0"/>
              <a:t> </a:t>
            </a:r>
            <a:r>
              <a:rPr lang="en-US" dirty="0" err="1" smtClean="0"/>
              <a:t>li</a:t>
            </a:r>
            <a:r>
              <a:rPr lang="en-US" dirty="0" smtClean="0"/>
              <a:t> </a:t>
            </a:r>
            <a:r>
              <a:rPr lang="en-US" dirty="0" err="1" smtClean="0"/>
              <a:t>ih</a:t>
            </a:r>
            <a:r>
              <a:rPr lang="en-US" dirty="0" smtClean="0"/>
              <a:t> </a:t>
            </a:r>
            <a:r>
              <a:rPr lang="en-US" dirty="0" err="1" smtClean="0"/>
              <a:t>iskosa</a:t>
            </a:r>
            <a:r>
              <a:rPr lang="en-US" dirty="0" smtClean="0"/>
              <a:t>. </a:t>
            </a:r>
            <a:r>
              <a:rPr lang="en-US" dirty="0" err="1" smtClean="0"/>
              <a:t>Ukoliko</a:t>
            </a:r>
            <a:r>
              <a:rPr lang="en-US" dirty="0" smtClean="0"/>
              <a:t> </a:t>
            </a:r>
            <a:r>
              <a:rPr lang="en-US" dirty="0" err="1" smtClean="0"/>
              <a:t>cijela</a:t>
            </a:r>
            <a:r>
              <a:rPr lang="en-US" dirty="0" smtClean="0"/>
              <a:t> </a:t>
            </a:r>
            <a:r>
              <a:rPr lang="en-US" dirty="0" err="1" smtClean="0"/>
              <a:t>porodica</a:t>
            </a:r>
            <a:r>
              <a:rPr lang="en-US" dirty="0" smtClean="0"/>
              <a:t> </a:t>
            </a:r>
            <a:r>
              <a:rPr lang="en-US" dirty="0" err="1" smtClean="0"/>
              <a:t>gleda</a:t>
            </a:r>
            <a:r>
              <a:rPr lang="en-US" dirty="0" smtClean="0"/>
              <a:t> </a:t>
            </a:r>
            <a:r>
              <a:rPr lang="en-US" dirty="0" err="1" smtClean="0"/>
              <a:t>tv</a:t>
            </a:r>
            <a:r>
              <a:rPr lang="en-US" dirty="0" smtClean="0"/>
              <a:t>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kauča</a:t>
            </a:r>
            <a:r>
              <a:rPr lang="en-US" dirty="0" smtClean="0"/>
              <a:t>, </a:t>
            </a:r>
            <a:r>
              <a:rPr lang="en-US" dirty="0" err="1" smtClean="0"/>
              <a:t>svi</a:t>
            </a:r>
            <a:r>
              <a:rPr lang="en-US" dirty="0" smtClean="0"/>
              <a:t> </a:t>
            </a:r>
            <a:r>
              <a:rPr lang="en-US" dirty="0" err="1" smtClean="0"/>
              <a:t>će</a:t>
            </a:r>
            <a:r>
              <a:rPr lang="en-US" dirty="0" smtClean="0"/>
              <a:t> </a:t>
            </a:r>
            <a:r>
              <a:rPr lang="en-US" dirty="0" err="1" smtClean="0"/>
              <a:t>vidjeti</a:t>
            </a:r>
            <a:r>
              <a:rPr lang="en-US" dirty="0" smtClean="0"/>
              <a:t>  </a:t>
            </a:r>
            <a:r>
              <a:rPr lang="en-US" dirty="0" err="1" smtClean="0"/>
              <a:t>jednako</a:t>
            </a:r>
            <a:r>
              <a:rPr lang="en-US" dirty="0" smtClean="0"/>
              <a:t> </a:t>
            </a:r>
            <a:r>
              <a:rPr lang="en-US" dirty="0" err="1" smtClean="0"/>
              <a:t>kvalitetnu</a:t>
            </a:r>
            <a:r>
              <a:rPr lang="en-US" dirty="0" smtClean="0"/>
              <a:t> </a:t>
            </a:r>
            <a:r>
              <a:rPr lang="en-US" dirty="0" err="1" smtClean="0"/>
              <a:t>sliku</a:t>
            </a:r>
            <a:r>
              <a:rPr lang="en-US" dirty="0" smtClean="0"/>
              <a:t>. </a:t>
            </a:r>
            <a:r>
              <a:rPr lang="en-US" dirty="0" err="1" smtClean="0"/>
              <a:t>Kod</a:t>
            </a:r>
            <a:r>
              <a:rPr lang="en-US" dirty="0" smtClean="0"/>
              <a:t> LCD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televizora</a:t>
            </a:r>
            <a:r>
              <a:rPr lang="en-US" dirty="0" smtClean="0"/>
              <a:t>, </a:t>
            </a:r>
            <a:r>
              <a:rPr lang="en-US" dirty="0" err="1" smtClean="0"/>
              <a:t>najbolju</a:t>
            </a:r>
            <a:r>
              <a:rPr lang="en-US" dirty="0" smtClean="0"/>
              <a:t> </a:t>
            </a:r>
            <a:r>
              <a:rPr lang="en-US" dirty="0" err="1" smtClean="0"/>
              <a:t>sliku</a:t>
            </a:r>
            <a:r>
              <a:rPr lang="en-US" dirty="0" smtClean="0"/>
              <a:t> </a:t>
            </a:r>
            <a:r>
              <a:rPr lang="en-US" dirty="0" err="1" smtClean="0"/>
              <a:t>će</a:t>
            </a:r>
            <a:r>
              <a:rPr lang="en-US" dirty="0" smtClean="0"/>
              <a:t> </a:t>
            </a:r>
            <a:r>
              <a:rPr lang="en-US" dirty="0" err="1" smtClean="0"/>
              <a:t>vidjeti</a:t>
            </a:r>
            <a:r>
              <a:rPr lang="en-US" dirty="0" smtClean="0"/>
              <a:t> </a:t>
            </a:r>
            <a:r>
              <a:rPr lang="en-US" dirty="0" err="1" smtClean="0"/>
              <a:t>osoba</a:t>
            </a:r>
            <a:r>
              <a:rPr lang="en-US" dirty="0" smtClean="0"/>
              <a:t> </a:t>
            </a:r>
            <a:r>
              <a:rPr lang="en-US" dirty="0" err="1" smtClean="0"/>
              <a:t>tačno</a:t>
            </a:r>
            <a:r>
              <a:rPr lang="en-US" dirty="0" smtClean="0"/>
              <a:t> </a:t>
            </a:r>
            <a:r>
              <a:rPr lang="en-US" dirty="0" err="1" smtClean="0"/>
              <a:t>ispred</a:t>
            </a:r>
            <a:r>
              <a:rPr lang="en-US" dirty="0" smtClean="0"/>
              <a:t> </a:t>
            </a:r>
            <a:r>
              <a:rPr lang="en-US" dirty="0" err="1" smtClean="0"/>
              <a:t>televizora</a:t>
            </a:r>
            <a:r>
              <a:rPr lang="en-US" dirty="0" smtClean="0"/>
              <a:t>. </a:t>
            </a:r>
            <a:r>
              <a:rPr lang="en-US" dirty="0" err="1" smtClean="0"/>
              <a:t>Osobe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kraju</a:t>
            </a:r>
            <a:r>
              <a:rPr lang="en-US" dirty="0" smtClean="0"/>
              <a:t> </a:t>
            </a:r>
            <a:r>
              <a:rPr lang="en-US" dirty="0" err="1" smtClean="0"/>
              <a:t>kauča</a:t>
            </a:r>
            <a:r>
              <a:rPr lang="en-US" dirty="0" smtClean="0"/>
              <a:t>, </a:t>
            </a:r>
            <a:r>
              <a:rPr lang="en-US" dirty="0" err="1" smtClean="0"/>
              <a:t>koje</a:t>
            </a:r>
            <a:r>
              <a:rPr lang="en-US" dirty="0" smtClean="0"/>
              <a:t> </a:t>
            </a:r>
            <a:r>
              <a:rPr lang="en-US" dirty="0" err="1" smtClean="0"/>
              <a:t>gledaju</a:t>
            </a:r>
            <a:r>
              <a:rPr lang="en-US" dirty="0" smtClean="0"/>
              <a:t> pod </a:t>
            </a:r>
            <a:r>
              <a:rPr lang="en-US" dirty="0" err="1" smtClean="0"/>
              <a:t>uglom</a:t>
            </a:r>
            <a:r>
              <a:rPr lang="en-US" dirty="0" smtClean="0"/>
              <a:t> </a:t>
            </a:r>
            <a:r>
              <a:rPr lang="en-US" dirty="0" err="1" smtClean="0"/>
              <a:t>većim</a:t>
            </a:r>
            <a:r>
              <a:rPr lang="en-US" dirty="0" smtClean="0"/>
              <a:t> </a:t>
            </a:r>
            <a:r>
              <a:rPr lang="en-US" dirty="0" err="1" smtClean="0"/>
              <a:t>od</a:t>
            </a:r>
            <a:r>
              <a:rPr lang="en-US" dirty="0" smtClean="0"/>
              <a:t> </a:t>
            </a:r>
            <a:r>
              <a:rPr lang="en-US" dirty="0" err="1" smtClean="0"/>
              <a:t>tridesetak</a:t>
            </a:r>
            <a:r>
              <a:rPr lang="en-US" dirty="0" smtClean="0"/>
              <a:t> </a:t>
            </a:r>
            <a:r>
              <a:rPr lang="en-US" dirty="0" err="1" smtClean="0"/>
              <a:t>stepeni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televizor</a:t>
            </a:r>
            <a:r>
              <a:rPr lang="en-US" dirty="0" smtClean="0"/>
              <a:t>, </a:t>
            </a:r>
            <a:r>
              <a:rPr lang="en-US" dirty="0" err="1" smtClean="0"/>
              <a:t>vidjet</a:t>
            </a:r>
            <a:r>
              <a:rPr lang="en-US" dirty="0" smtClean="0"/>
              <a:t> </a:t>
            </a:r>
            <a:r>
              <a:rPr lang="en-US" dirty="0" err="1" smtClean="0"/>
              <a:t>će</a:t>
            </a:r>
            <a:r>
              <a:rPr lang="en-US" dirty="0" smtClean="0"/>
              <a:t> </a:t>
            </a:r>
            <a:r>
              <a:rPr lang="en-US" dirty="0" err="1" smtClean="0"/>
              <a:t>sivu</a:t>
            </a:r>
            <a:r>
              <a:rPr lang="en-US" dirty="0" smtClean="0"/>
              <a:t> </a:t>
            </a:r>
            <a:r>
              <a:rPr lang="en-US" dirty="0" err="1" smtClean="0"/>
              <a:t>crnu</a:t>
            </a:r>
            <a:r>
              <a:rPr lang="en-US" dirty="0" smtClean="0"/>
              <a:t> </a:t>
            </a:r>
            <a:r>
              <a:rPr lang="en-US" dirty="0" err="1" smtClean="0"/>
              <a:t>boju</a:t>
            </a:r>
            <a:r>
              <a:rPr lang="en-US" dirty="0" smtClean="0"/>
              <a:t>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općenito</a:t>
            </a:r>
            <a:r>
              <a:rPr lang="en-US" dirty="0" smtClean="0"/>
              <a:t> </a:t>
            </a:r>
            <a:r>
              <a:rPr lang="en-US" dirty="0" err="1" smtClean="0"/>
              <a:t>znatno</a:t>
            </a:r>
            <a:r>
              <a:rPr lang="en-US" dirty="0" smtClean="0"/>
              <a:t> </a:t>
            </a:r>
            <a:r>
              <a:rPr lang="en-US" dirty="0" err="1" smtClean="0"/>
              <a:t>blijeđu</a:t>
            </a:r>
            <a:r>
              <a:rPr lang="en-US" dirty="0" smtClean="0"/>
              <a:t> </a:t>
            </a:r>
            <a:r>
              <a:rPr lang="en-US" dirty="0" err="1" smtClean="0"/>
              <a:t>sliku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5" name="Content Placeholder 4" descr="IPSalphapanel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3438" y="1643050"/>
            <a:ext cx="4038600" cy="38565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5143504" y="6072206"/>
            <a:ext cx="30718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sz="1200" dirty="0" smtClean="0"/>
              <a:t>                   </a:t>
            </a:r>
            <a:r>
              <a:rPr lang="en-US" sz="1200" dirty="0" err="1" smtClean="0"/>
              <a:t>Prikaz</a:t>
            </a:r>
            <a:r>
              <a:rPr lang="en-US" sz="1200" dirty="0" smtClean="0"/>
              <a:t> </a:t>
            </a:r>
            <a:r>
              <a:rPr lang="en-US" sz="1200" dirty="0" err="1"/>
              <a:t>ugla</a:t>
            </a:r>
            <a:r>
              <a:rPr lang="en-US" sz="1200" dirty="0"/>
              <a:t> </a:t>
            </a:r>
            <a:r>
              <a:rPr lang="en-US" sz="1200" dirty="0" err="1"/>
              <a:t>gledanja</a:t>
            </a:r>
            <a:endParaRPr lang="en-US" sz="1200" dirty="0"/>
          </a:p>
          <a:p>
            <a:pPr algn="ctr"/>
            <a:endParaRPr lang="en-US" sz="1200" dirty="0"/>
          </a:p>
        </p:txBody>
      </p:sp>
    </p:spTree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2" dur="1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5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 smtClean="0"/>
              <a:t>POTROŠNJA   ENERGIJE</a:t>
            </a:r>
            <a:endParaRPr lang="en-US" sz="3200" dirty="0"/>
          </a:p>
        </p:txBody>
      </p:sp>
      <p:pic>
        <p:nvPicPr>
          <p:cNvPr id="5" name="Content Placeholder 4" descr="B2430H_feature03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28596" y="2071678"/>
            <a:ext cx="4000500" cy="3390118"/>
          </a:xfrm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29124" y="1722437"/>
            <a:ext cx="4257676" cy="4849835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bs-Latn-BA" dirty="0" smtClean="0"/>
              <a:t>     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Mnogo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smo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puta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vidjeli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ili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čuli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kako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plazma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troši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više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energije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od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LCD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televizora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. To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nije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tačno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.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Plazmini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pikseli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postižu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crnu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boju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zaustavljajući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električno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strujanje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u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sebi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, to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slijedi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kako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plazma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TV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treba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relativno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malo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energije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za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prikaz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crnih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slika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,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dok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 LCD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treba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konstantnu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energiju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za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prikaz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crne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ili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bijele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slike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.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Rezultati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istraživačkog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laboratorija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u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Njemačkoj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,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pokazali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su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kako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plazma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troši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istu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količinu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energije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, a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ponekad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i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manje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,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nego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LCD.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80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8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animClr clrSpc="rgb" dir="cw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1" presetID="2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2" dur="2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10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s-Latn-BA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ZAKLJUČAK</a:t>
            </a:r>
            <a:endParaRPr lang="en-US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4883196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Nakon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pročitanog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teksta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možemo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donijeti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jedinstven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zaključak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.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Prema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njemu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,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kupovina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plazme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je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bolja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investicija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,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pogotovo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ako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se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uzme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u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obzir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istraživanje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grupe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bs-Latn-BA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,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koja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se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bavi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između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ostalog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i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istraživanjem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tržišta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bs-Latn-BA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,te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koja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je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provela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istraživanje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u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Velikoj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Britaniji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,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Francuskoj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i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Njemačkoj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. </a:t>
            </a:r>
          </a:p>
          <a:p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Ispitivanja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su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provedena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na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populaciji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godišta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od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18 – 44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godine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(50%)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i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45 – 66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godina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(55%).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Pojednako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su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bili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zastupljeni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muškarci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i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žene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.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Nakon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prikazivanja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kratkih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video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sekvenci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,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na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ekranima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od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37, 42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i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50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incha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s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postavljenim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jedan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do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drugog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,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ocjene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su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se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drastično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promjenile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u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korist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plazme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.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Ukupno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je 73%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ispitanika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dalo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prednost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plazmi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,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naspram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27%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koji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su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bili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</a:t>
            </a:r>
            <a:r>
              <a:rPr lang="en-US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za</a:t>
            </a:r>
            <a:r>
              <a:rPr lang="en-US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LCD.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30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0010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200" b="1" dirty="0" smtClean="0"/>
              <a:t>TRENUTNO AKTUELNI TRENDOVI</a:t>
            </a:r>
            <a:br>
              <a:rPr lang="en-US" sz="3200" b="1" dirty="0" smtClean="0"/>
            </a:br>
            <a:endParaRPr lang="en-US" sz="3200" dirty="0"/>
          </a:p>
        </p:txBody>
      </p:sp>
      <p:pic>
        <p:nvPicPr>
          <p:cNvPr id="4" name="Content Placeholder 3" descr="smart-tv-brands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28596" y="571480"/>
            <a:ext cx="8372476" cy="200026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285720" y="2571744"/>
            <a:ext cx="8715436" cy="4185761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/>
            <a:endParaRPr lang="bs-Latn-BA" sz="1600" i="1" u="sng" dirty="0" smtClean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  <a:p>
            <a:pPr lvl="0"/>
            <a:r>
              <a:rPr lang="en-US" i="1" u="sng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Smart </a:t>
            </a:r>
            <a:r>
              <a:rPr lang="en-US" i="1" u="sng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TV </a:t>
            </a:r>
            <a:r>
              <a:rPr lang="en-US" i="1" u="sng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ili</a:t>
            </a:r>
            <a:r>
              <a:rPr lang="en-US" i="1" u="sng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“</a:t>
            </a:r>
            <a:r>
              <a:rPr lang="en-US" i="1" u="sng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Pametan</a:t>
            </a:r>
            <a:r>
              <a:rPr lang="en-US" i="1" u="sng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TV”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je model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koji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ima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pristup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internetu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bs-Latn-BA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,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posjeduju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i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mogućnost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reprodukcije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različitih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audio, video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i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slikovnih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materijala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bilo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putem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memorija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i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tvrdih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diskova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koje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možemo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spojiti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na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televizor</a:t>
            </a:r>
            <a:r>
              <a:rPr lang="bs-Latn-BA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. </a:t>
            </a:r>
            <a:r>
              <a:rPr lang="en-US" dirty="0" err="1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Ukoliko</a:t>
            </a:r>
            <a:r>
              <a:rPr lang="en-US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posjedujemo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mobilni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telefon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nove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generacije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(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smartphone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)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ili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tablet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računalo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,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putem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specifičnih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aplikacija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možemo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upravljati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televizorom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, pa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čak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i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naprednije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–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virtualna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tipkovnica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na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displeju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mobitela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olakšati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će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unos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teksta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pa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će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i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pretraživanje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interneta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biti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jednostavnije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.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Određeni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proizvođači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nude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aplikacije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kojima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se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može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multimedijalni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sadržaj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poslati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s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mobitela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na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displej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televizora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, a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također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je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moguće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napraviti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i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obrnuto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, TV program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prebaciti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na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zaslon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mobitela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.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Sve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što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se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tiče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interakcije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s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mobilnim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telefonom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zahtijeva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se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da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isti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bude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povezan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bežično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na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lokalnu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mrežu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u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kojoj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se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nalazi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i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dirty="0" err="1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televizor</a:t>
            </a:r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.</a:t>
            </a:r>
          </a:p>
          <a:p>
            <a:r>
              <a:rPr lang="en-US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 </a:t>
            </a:r>
          </a:p>
          <a:p>
            <a:endParaRPr lang="en-US" sz="160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70" decel="100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770" decel="100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5" dur="77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30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2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8802"/>
            <a:ext cx="8329642" cy="428628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lvl="0">
              <a:lnSpc>
                <a:spcPct val="120000"/>
              </a:lnSpc>
              <a:buNone/>
            </a:pPr>
            <a:r>
              <a:rPr lang="en-US" sz="2300" dirty="0" smtClean="0"/>
              <a:t>3D TV </a:t>
            </a:r>
            <a:r>
              <a:rPr lang="en-US" sz="2300" dirty="0" err="1" smtClean="0"/>
              <a:t>podrazumijeva</a:t>
            </a:r>
            <a:r>
              <a:rPr lang="en-US" sz="2300" dirty="0" smtClean="0"/>
              <a:t> </a:t>
            </a:r>
            <a:r>
              <a:rPr lang="en-US" sz="2300" dirty="0" err="1" smtClean="0"/>
              <a:t>televizor</a:t>
            </a:r>
            <a:r>
              <a:rPr lang="en-US" sz="2300" dirty="0" smtClean="0"/>
              <a:t> </a:t>
            </a:r>
            <a:r>
              <a:rPr lang="en-US" sz="2300" dirty="0" err="1" smtClean="0"/>
              <a:t>koji</a:t>
            </a:r>
            <a:r>
              <a:rPr lang="en-US" sz="2300" dirty="0" smtClean="0"/>
              <a:t> </a:t>
            </a:r>
            <a:r>
              <a:rPr lang="en-US" sz="2300" dirty="0" err="1" smtClean="0"/>
              <a:t>ima</a:t>
            </a:r>
            <a:r>
              <a:rPr lang="en-US" sz="2300" dirty="0" smtClean="0"/>
              <a:t> </a:t>
            </a:r>
            <a:r>
              <a:rPr lang="en-US" sz="2300" dirty="0" err="1" smtClean="0"/>
              <a:t>mogućnost</a:t>
            </a:r>
            <a:r>
              <a:rPr lang="en-US" sz="2300" dirty="0" smtClean="0"/>
              <a:t> </a:t>
            </a:r>
            <a:r>
              <a:rPr lang="en-US" sz="2300" dirty="0" err="1" smtClean="0"/>
              <a:t>prikazivanja</a:t>
            </a:r>
            <a:r>
              <a:rPr lang="en-US" sz="2300" dirty="0" smtClean="0"/>
              <a:t> </a:t>
            </a:r>
            <a:r>
              <a:rPr lang="en-US" sz="2300" dirty="0" err="1" smtClean="0"/>
              <a:t>sadržaja</a:t>
            </a:r>
            <a:r>
              <a:rPr lang="en-US" sz="2300" dirty="0" smtClean="0"/>
              <a:t> </a:t>
            </a:r>
            <a:r>
              <a:rPr lang="bs-Latn-BA" sz="2300" dirty="0" smtClean="0"/>
              <a:t>tako </a:t>
            </a:r>
            <a:r>
              <a:rPr lang="en-US" sz="2300" dirty="0" err="1" smtClean="0"/>
              <a:t>da</a:t>
            </a:r>
            <a:r>
              <a:rPr lang="en-US" sz="2300" dirty="0" smtClean="0"/>
              <a:t> </a:t>
            </a:r>
            <a:r>
              <a:rPr lang="en-US" sz="2300" dirty="0" err="1" smtClean="0"/>
              <a:t>isti</a:t>
            </a:r>
            <a:r>
              <a:rPr lang="en-US" sz="2300" dirty="0" smtClean="0"/>
              <a:t> </a:t>
            </a:r>
            <a:r>
              <a:rPr lang="en-US" sz="2300" dirty="0" err="1" smtClean="0"/>
              <a:t>stvori</a:t>
            </a:r>
            <a:r>
              <a:rPr lang="en-US" sz="2300" dirty="0" smtClean="0"/>
              <a:t> </a:t>
            </a:r>
            <a:r>
              <a:rPr lang="en-US" sz="2300" dirty="0" err="1" smtClean="0"/>
              <a:t>dojam</a:t>
            </a:r>
            <a:r>
              <a:rPr lang="en-US" sz="2300" dirty="0" smtClean="0"/>
              <a:t> </a:t>
            </a:r>
            <a:r>
              <a:rPr lang="en-US" sz="2300" dirty="0" err="1" smtClean="0"/>
              <a:t>trodimenzionalnog</a:t>
            </a:r>
            <a:r>
              <a:rPr lang="en-US" sz="2300" dirty="0" smtClean="0"/>
              <a:t> </a:t>
            </a:r>
            <a:r>
              <a:rPr lang="en-US" sz="2300" dirty="0" err="1" smtClean="0"/>
              <a:t>prostora</a:t>
            </a:r>
            <a:r>
              <a:rPr lang="en-US" sz="2300" dirty="0" smtClean="0"/>
              <a:t> </a:t>
            </a:r>
            <a:r>
              <a:rPr lang="en-US" sz="2300" dirty="0" err="1" smtClean="0"/>
              <a:t>kada</a:t>
            </a:r>
            <a:r>
              <a:rPr lang="en-US" sz="2300" dirty="0" smtClean="0"/>
              <a:t> se </a:t>
            </a:r>
            <a:r>
              <a:rPr lang="en-US" sz="2300" dirty="0" err="1" smtClean="0"/>
              <a:t>gleda</a:t>
            </a:r>
            <a:r>
              <a:rPr lang="en-US" sz="2300" dirty="0" smtClean="0"/>
              <a:t> s </a:t>
            </a:r>
            <a:r>
              <a:rPr lang="en-US" sz="2300" dirty="0" err="1" smtClean="0"/>
              <a:t>odgovarajućim</a:t>
            </a:r>
            <a:r>
              <a:rPr lang="bs-Latn-BA" sz="2300" dirty="0" smtClean="0"/>
              <a:t> 3D</a:t>
            </a:r>
            <a:r>
              <a:rPr lang="en-US" sz="2300" dirty="0" smtClean="0"/>
              <a:t> </a:t>
            </a:r>
            <a:r>
              <a:rPr lang="en-US" sz="2300" dirty="0" err="1" smtClean="0"/>
              <a:t>naočalama</a:t>
            </a:r>
            <a:r>
              <a:rPr lang="en-US" sz="2300" dirty="0" smtClean="0"/>
              <a:t>.</a:t>
            </a:r>
            <a:r>
              <a:rPr lang="bs-Latn-BA" sz="2300" dirty="0" smtClean="0"/>
              <a:t>U </a:t>
            </a:r>
            <a:r>
              <a:rPr lang="en-US" sz="2300" dirty="0" err="1" smtClean="0"/>
              <a:t>suprotnom</a:t>
            </a:r>
            <a:r>
              <a:rPr lang="en-US" sz="2300" dirty="0" smtClean="0"/>
              <a:t> je </a:t>
            </a:r>
            <a:r>
              <a:rPr lang="en-US" sz="2300" dirty="0" err="1" smtClean="0"/>
              <a:t>slika</a:t>
            </a:r>
            <a:r>
              <a:rPr lang="en-US" sz="2300" dirty="0" smtClean="0"/>
              <a:t> </a:t>
            </a:r>
            <a:r>
              <a:rPr lang="en-US" sz="2300" dirty="0" err="1" smtClean="0"/>
              <a:t>mutna</a:t>
            </a:r>
            <a:r>
              <a:rPr lang="en-US" sz="2300" dirty="0" smtClean="0"/>
              <a:t> </a:t>
            </a:r>
            <a:r>
              <a:rPr lang="en-US" sz="2300" dirty="0" err="1" smtClean="0"/>
              <a:t>i</a:t>
            </a:r>
            <a:r>
              <a:rPr lang="en-US" sz="2300" dirty="0" smtClean="0"/>
              <a:t> </a:t>
            </a:r>
            <a:r>
              <a:rPr lang="en-US" sz="2300" dirty="0" err="1" smtClean="0"/>
              <a:t>ovisno</a:t>
            </a:r>
            <a:r>
              <a:rPr lang="en-US" sz="2300" dirty="0" smtClean="0"/>
              <a:t> o </a:t>
            </a:r>
            <a:r>
              <a:rPr lang="en-US" sz="2300" dirty="0" err="1" smtClean="0"/>
              <a:t>intenzitetu</a:t>
            </a:r>
            <a:r>
              <a:rPr lang="en-US" sz="2300" dirty="0" smtClean="0"/>
              <a:t> </a:t>
            </a:r>
            <a:r>
              <a:rPr lang="en-US" sz="2300" dirty="0" err="1" smtClean="0"/>
              <a:t>trodimenzionalnosti</a:t>
            </a:r>
            <a:r>
              <a:rPr lang="en-US" sz="2300" dirty="0" smtClean="0"/>
              <a:t> </a:t>
            </a:r>
            <a:r>
              <a:rPr lang="en-US" sz="2300" dirty="0" err="1" smtClean="0"/>
              <a:t>nije</a:t>
            </a:r>
            <a:r>
              <a:rPr lang="en-US" sz="2300" dirty="0" smtClean="0"/>
              <a:t> </a:t>
            </a:r>
            <a:r>
              <a:rPr lang="en-US" sz="2300" dirty="0" err="1" smtClean="0"/>
              <a:t>pogodna</a:t>
            </a:r>
            <a:r>
              <a:rPr lang="en-US" sz="2300" dirty="0" smtClean="0"/>
              <a:t> </a:t>
            </a:r>
            <a:r>
              <a:rPr lang="en-US" sz="2300" dirty="0" err="1" smtClean="0"/>
              <a:t>za</a:t>
            </a:r>
            <a:r>
              <a:rPr lang="en-US" sz="2300" dirty="0" smtClean="0"/>
              <a:t> </a:t>
            </a:r>
            <a:r>
              <a:rPr lang="en-US" sz="2300" dirty="0" err="1" smtClean="0"/>
              <a:t>gledanje</a:t>
            </a:r>
            <a:r>
              <a:rPr lang="en-US" sz="2300" dirty="0" smtClean="0"/>
              <a:t>.</a:t>
            </a:r>
            <a:r>
              <a:rPr lang="bs-Latn-BA" sz="2300" dirty="0" smtClean="0"/>
              <a:t>D</a:t>
            </a:r>
            <a:r>
              <a:rPr lang="en-US" sz="2300" dirty="0" err="1" smtClean="0"/>
              <a:t>anas</a:t>
            </a:r>
            <a:r>
              <a:rPr lang="en-US" sz="2300" dirty="0" smtClean="0"/>
              <a:t> </a:t>
            </a:r>
            <a:r>
              <a:rPr lang="bs-Latn-BA" sz="2300" dirty="0" smtClean="0"/>
              <a:t>se </a:t>
            </a:r>
            <a:r>
              <a:rPr lang="en-US" sz="2300" dirty="0" smtClean="0"/>
              <a:t>nude </a:t>
            </a:r>
            <a:r>
              <a:rPr lang="en-US" sz="2300" dirty="0" err="1" smtClean="0"/>
              <a:t>dva</a:t>
            </a:r>
            <a:r>
              <a:rPr lang="en-US" sz="2300" dirty="0" smtClean="0"/>
              <a:t> </a:t>
            </a:r>
            <a:r>
              <a:rPr lang="en-US" sz="2300" dirty="0" err="1" smtClean="0"/>
              <a:t>osnovna</a:t>
            </a:r>
            <a:r>
              <a:rPr lang="en-US" sz="2300" dirty="0" smtClean="0"/>
              <a:t> </a:t>
            </a:r>
            <a:r>
              <a:rPr lang="en-US" sz="2300" dirty="0" err="1" smtClean="0"/>
              <a:t>tipa</a:t>
            </a:r>
            <a:r>
              <a:rPr lang="en-US" sz="2300" dirty="0" smtClean="0"/>
              <a:t>  3D-a: </a:t>
            </a:r>
            <a:r>
              <a:rPr lang="en-US" sz="2300" dirty="0" err="1" smtClean="0"/>
              <a:t>aktivni</a:t>
            </a:r>
            <a:r>
              <a:rPr lang="en-US" sz="2300" dirty="0" smtClean="0"/>
              <a:t> </a:t>
            </a:r>
            <a:r>
              <a:rPr lang="en-US" sz="2300" dirty="0" err="1" smtClean="0"/>
              <a:t>i</a:t>
            </a:r>
            <a:r>
              <a:rPr lang="en-US" sz="2300" dirty="0" smtClean="0"/>
              <a:t> </a:t>
            </a:r>
            <a:r>
              <a:rPr lang="en-US" sz="2300" dirty="0" err="1" smtClean="0"/>
              <a:t>pasivni</a:t>
            </a:r>
            <a:r>
              <a:rPr lang="en-US" sz="2300" dirty="0" smtClean="0"/>
              <a:t>.</a:t>
            </a:r>
            <a:endParaRPr lang="bs-Latn-BA" sz="2300" dirty="0" smtClean="0"/>
          </a:p>
          <a:p>
            <a:pPr lvl="0">
              <a:lnSpc>
                <a:spcPct val="120000"/>
              </a:lnSpc>
              <a:buNone/>
            </a:pPr>
            <a:r>
              <a:rPr lang="bs-Latn-BA" sz="2300" dirty="0" smtClean="0"/>
              <a:t>       </a:t>
            </a:r>
            <a:r>
              <a:rPr lang="en-US" sz="2300" dirty="0" err="1" smtClean="0"/>
              <a:t>Osnovna</a:t>
            </a:r>
            <a:r>
              <a:rPr lang="en-US" sz="2300" dirty="0" smtClean="0"/>
              <a:t> </a:t>
            </a:r>
            <a:r>
              <a:rPr lang="en-US" sz="2300" dirty="0" err="1" smtClean="0"/>
              <a:t>razlika</a:t>
            </a:r>
            <a:r>
              <a:rPr lang="en-US" sz="2300" dirty="0" smtClean="0"/>
              <a:t> je</a:t>
            </a:r>
            <a:r>
              <a:rPr lang="bs-Latn-BA" sz="2300" dirty="0" smtClean="0"/>
              <a:t> </a:t>
            </a:r>
            <a:r>
              <a:rPr lang="en-US" sz="2300" dirty="0" smtClean="0"/>
              <a:t>u </a:t>
            </a:r>
            <a:r>
              <a:rPr lang="en-US" sz="2300" dirty="0" err="1" smtClean="0"/>
              <a:t>načinu</a:t>
            </a:r>
            <a:r>
              <a:rPr lang="en-US" sz="2300" dirty="0" smtClean="0"/>
              <a:t> </a:t>
            </a:r>
            <a:r>
              <a:rPr lang="en-US" sz="2300" dirty="0" err="1" smtClean="0"/>
              <a:t>na</a:t>
            </a:r>
            <a:r>
              <a:rPr lang="en-US" sz="2300" dirty="0" smtClean="0"/>
              <a:t> </a:t>
            </a:r>
            <a:r>
              <a:rPr lang="en-US" sz="2300" dirty="0" err="1" smtClean="0"/>
              <a:t>koji</a:t>
            </a:r>
            <a:r>
              <a:rPr lang="en-US" sz="2300" dirty="0" smtClean="0"/>
              <a:t> se </a:t>
            </a:r>
            <a:r>
              <a:rPr lang="en-US" sz="2300" dirty="0" err="1" smtClean="0"/>
              <a:t>prikazuje</a:t>
            </a:r>
            <a:r>
              <a:rPr lang="en-US" sz="2300" dirty="0" smtClean="0"/>
              <a:t> </a:t>
            </a:r>
            <a:r>
              <a:rPr lang="en-US" sz="2300" dirty="0" err="1" smtClean="0"/>
              <a:t>slika</a:t>
            </a:r>
            <a:r>
              <a:rPr lang="en-US" sz="2300" dirty="0" smtClean="0"/>
              <a:t> </a:t>
            </a:r>
            <a:r>
              <a:rPr lang="en-US" sz="2300" dirty="0" err="1" smtClean="0"/>
              <a:t>na</a:t>
            </a:r>
            <a:r>
              <a:rPr lang="en-US" sz="2300" dirty="0" smtClean="0"/>
              <a:t> </a:t>
            </a:r>
            <a:r>
              <a:rPr lang="en-US" sz="2300" dirty="0" err="1" smtClean="0"/>
              <a:t>ekranu</a:t>
            </a:r>
            <a:r>
              <a:rPr lang="en-US" sz="2300" dirty="0" smtClean="0"/>
              <a:t>. </a:t>
            </a:r>
            <a:r>
              <a:rPr lang="en-US" sz="2300" dirty="0" err="1" smtClean="0"/>
              <a:t>Aktivni</a:t>
            </a:r>
            <a:r>
              <a:rPr lang="en-US" sz="2300" dirty="0" smtClean="0"/>
              <a:t> </a:t>
            </a:r>
            <a:r>
              <a:rPr lang="en-US" sz="2300" dirty="0" err="1" smtClean="0"/>
              <a:t>modeli</a:t>
            </a:r>
            <a:r>
              <a:rPr lang="en-US" sz="2300" dirty="0" smtClean="0"/>
              <a:t> </a:t>
            </a:r>
            <a:r>
              <a:rPr lang="en-US" sz="2300" dirty="0" err="1" smtClean="0"/>
              <a:t>zahtijevaju</a:t>
            </a:r>
            <a:r>
              <a:rPr lang="en-US" sz="2300" dirty="0" smtClean="0"/>
              <a:t> </a:t>
            </a:r>
            <a:r>
              <a:rPr lang="en-US" sz="2300" dirty="0" err="1" smtClean="0"/>
              <a:t>naočale</a:t>
            </a:r>
            <a:r>
              <a:rPr lang="en-US" sz="2300" dirty="0" smtClean="0"/>
              <a:t> </a:t>
            </a:r>
            <a:r>
              <a:rPr lang="en-US" sz="2300" dirty="0" err="1" smtClean="0"/>
              <a:t>koje</a:t>
            </a:r>
            <a:r>
              <a:rPr lang="en-US" sz="2300" dirty="0" smtClean="0"/>
              <a:t> </a:t>
            </a:r>
            <a:r>
              <a:rPr lang="en-US" sz="2300" dirty="0" err="1" smtClean="0"/>
              <a:t>moraju</a:t>
            </a:r>
            <a:r>
              <a:rPr lang="en-US" sz="2300" dirty="0" smtClean="0"/>
              <a:t> </a:t>
            </a:r>
            <a:r>
              <a:rPr lang="en-US" sz="2300" dirty="0" err="1" smtClean="0"/>
              <a:t>biti</a:t>
            </a:r>
            <a:r>
              <a:rPr lang="en-US" sz="2300" dirty="0" smtClean="0"/>
              <a:t> </a:t>
            </a:r>
            <a:r>
              <a:rPr lang="en-US" sz="2300" dirty="0" err="1" smtClean="0"/>
              <a:t>napajane</a:t>
            </a:r>
            <a:r>
              <a:rPr lang="en-US" sz="2300" dirty="0" smtClean="0"/>
              <a:t> </a:t>
            </a:r>
            <a:r>
              <a:rPr lang="en-US" sz="2300" dirty="0" err="1" smtClean="0"/>
              <a:t>kako</a:t>
            </a:r>
            <a:r>
              <a:rPr lang="en-US" sz="2300" dirty="0" smtClean="0"/>
              <a:t> bi </a:t>
            </a:r>
            <a:r>
              <a:rPr lang="en-US" sz="2300" dirty="0" err="1" smtClean="0"/>
              <a:t>funkcionirale</a:t>
            </a:r>
            <a:r>
              <a:rPr lang="en-US" sz="2300" dirty="0" smtClean="0"/>
              <a:t>, a </a:t>
            </a:r>
            <a:r>
              <a:rPr lang="en-US" sz="2300" dirty="0" err="1" smtClean="0"/>
              <a:t>koje</a:t>
            </a:r>
            <a:r>
              <a:rPr lang="en-US" sz="2300" dirty="0" smtClean="0"/>
              <a:t> je </a:t>
            </a:r>
            <a:r>
              <a:rPr lang="en-US" sz="2300" dirty="0" err="1" smtClean="0"/>
              <a:t>potrebno</a:t>
            </a:r>
            <a:r>
              <a:rPr lang="en-US" sz="2300" dirty="0" smtClean="0"/>
              <a:t> </a:t>
            </a:r>
            <a:r>
              <a:rPr lang="en-US" sz="2300" dirty="0" err="1" smtClean="0"/>
              <a:t>zamijeniti</a:t>
            </a:r>
            <a:r>
              <a:rPr lang="en-US" sz="2300" dirty="0" smtClean="0"/>
              <a:t> </a:t>
            </a:r>
            <a:r>
              <a:rPr lang="en-US" sz="2300" dirty="0" err="1" smtClean="0"/>
              <a:t>nakon</a:t>
            </a:r>
            <a:r>
              <a:rPr lang="en-US" sz="2300" dirty="0" smtClean="0"/>
              <a:t> </a:t>
            </a:r>
            <a:r>
              <a:rPr lang="en-US" sz="2300" dirty="0" err="1" smtClean="0"/>
              <a:t>određenog</a:t>
            </a:r>
            <a:r>
              <a:rPr lang="en-US" sz="2300" dirty="0" smtClean="0"/>
              <a:t> </a:t>
            </a:r>
            <a:r>
              <a:rPr lang="en-US" sz="2300" dirty="0" err="1" smtClean="0"/>
              <a:t>broja</a:t>
            </a:r>
            <a:r>
              <a:rPr lang="en-US" sz="2300" dirty="0" smtClean="0"/>
              <a:t> sati </a:t>
            </a:r>
            <a:r>
              <a:rPr lang="en-US" sz="2300" dirty="0" err="1" smtClean="0"/>
              <a:t>rada</a:t>
            </a:r>
            <a:r>
              <a:rPr lang="en-US" sz="2300" dirty="0" smtClean="0"/>
              <a:t>. S </a:t>
            </a:r>
            <a:r>
              <a:rPr lang="en-US" sz="2300" dirty="0" err="1" smtClean="0"/>
              <a:t>druge</a:t>
            </a:r>
            <a:r>
              <a:rPr lang="en-US" sz="2300" dirty="0" smtClean="0"/>
              <a:t> </a:t>
            </a:r>
            <a:r>
              <a:rPr lang="en-US" sz="2300" dirty="0" err="1" smtClean="0"/>
              <a:t>strane</a:t>
            </a:r>
            <a:r>
              <a:rPr lang="en-US" sz="2300" dirty="0" smtClean="0"/>
              <a:t>, </a:t>
            </a:r>
            <a:r>
              <a:rPr lang="bs-Latn-BA" sz="2300" dirty="0" smtClean="0"/>
              <a:t>pasivne</a:t>
            </a:r>
            <a:r>
              <a:rPr lang="en-US" sz="2300" dirty="0" smtClean="0"/>
              <a:t> </a:t>
            </a:r>
            <a:r>
              <a:rPr lang="en-US" sz="2300" dirty="0" err="1" smtClean="0"/>
              <a:t>naočale</a:t>
            </a:r>
            <a:r>
              <a:rPr lang="bs-Latn-BA" sz="2300" dirty="0" smtClean="0"/>
              <a:t>,</a:t>
            </a:r>
            <a:r>
              <a:rPr lang="en-US" sz="2300" dirty="0" smtClean="0"/>
              <a:t> </a:t>
            </a:r>
            <a:r>
              <a:rPr lang="en-US" sz="2300" dirty="0" err="1" smtClean="0"/>
              <a:t>kakve</a:t>
            </a:r>
            <a:r>
              <a:rPr lang="en-US" sz="2300" dirty="0" smtClean="0"/>
              <a:t> </a:t>
            </a:r>
            <a:r>
              <a:rPr lang="en-US" sz="2300" dirty="0" err="1" smtClean="0"/>
              <a:t>su</a:t>
            </a:r>
            <a:r>
              <a:rPr lang="en-US" sz="2300" dirty="0" smtClean="0"/>
              <a:t> </a:t>
            </a:r>
            <a:r>
              <a:rPr lang="en-US" sz="2300" dirty="0" err="1" smtClean="0"/>
              <a:t>danas</a:t>
            </a:r>
            <a:r>
              <a:rPr lang="en-US" sz="2300" dirty="0" smtClean="0"/>
              <a:t> </a:t>
            </a:r>
            <a:r>
              <a:rPr lang="en-US" sz="2300" dirty="0" err="1" smtClean="0"/>
              <a:t>prisutne</a:t>
            </a:r>
            <a:r>
              <a:rPr lang="en-US" sz="2300" dirty="0" smtClean="0"/>
              <a:t> u </a:t>
            </a:r>
            <a:r>
              <a:rPr lang="en-US" sz="2300" dirty="0" err="1" smtClean="0"/>
              <a:t>većini</a:t>
            </a:r>
            <a:r>
              <a:rPr lang="en-US" sz="2300" dirty="0" smtClean="0"/>
              <a:t> </a:t>
            </a:r>
            <a:r>
              <a:rPr lang="en-US" sz="2300" dirty="0" err="1" smtClean="0"/>
              <a:t>kino</a:t>
            </a:r>
            <a:r>
              <a:rPr lang="en-US" sz="2300" dirty="0" smtClean="0"/>
              <a:t> </a:t>
            </a:r>
            <a:r>
              <a:rPr lang="en-US" sz="2300" dirty="0" err="1" smtClean="0"/>
              <a:t>dvorana</a:t>
            </a:r>
            <a:r>
              <a:rPr lang="bs-Latn-BA" sz="2300" dirty="0" smtClean="0"/>
              <a:t>,</a:t>
            </a:r>
            <a:r>
              <a:rPr lang="en-US" sz="2300" dirty="0" smtClean="0"/>
              <a:t> ne </a:t>
            </a:r>
            <a:r>
              <a:rPr lang="en-US" sz="2300" dirty="0" err="1" smtClean="0"/>
              <a:t>zahtijevaju</a:t>
            </a:r>
            <a:r>
              <a:rPr lang="en-US" sz="2300" dirty="0" smtClean="0"/>
              <a:t> </a:t>
            </a:r>
            <a:r>
              <a:rPr lang="en-US" sz="2300" dirty="0" err="1" smtClean="0"/>
              <a:t>nikakvu</a:t>
            </a:r>
            <a:r>
              <a:rPr lang="en-US" sz="2300" dirty="0" smtClean="0"/>
              <a:t> </a:t>
            </a:r>
            <a:r>
              <a:rPr lang="en-US" sz="2300" dirty="0" err="1" smtClean="0"/>
              <a:t>elektroniku</a:t>
            </a:r>
            <a:r>
              <a:rPr lang="en-US" sz="2300" dirty="0" smtClean="0"/>
              <a:t> </a:t>
            </a:r>
            <a:r>
              <a:rPr lang="en-US" sz="2300" dirty="0" err="1" smtClean="0"/>
              <a:t>za</a:t>
            </a:r>
            <a:r>
              <a:rPr lang="en-US" sz="2300" dirty="0" smtClean="0"/>
              <a:t> </a:t>
            </a:r>
            <a:r>
              <a:rPr lang="en-US" sz="2300" dirty="0" err="1" smtClean="0"/>
              <a:t>svoj</a:t>
            </a:r>
            <a:r>
              <a:rPr lang="en-US" sz="2300" dirty="0" smtClean="0"/>
              <a:t> </a:t>
            </a:r>
            <a:r>
              <a:rPr lang="en-US" sz="2300" dirty="0" err="1" smtClean="0"/>
              <a:t>rad</a:t>
            </a:r>
            <a:r>
              <a:rPr lang="en-US" sz="2300" dirty="0" smtClean="0"/>
              <a:t>, </a:t>
            </a:r>
            <a:r>
              <a:rPr lang="en-US" sz="2300" dirty="0" err="1" smtClean="0"/>
              <a:t>već</a:t>
            </a:r>
            <a:r>
              <a:rPr lang="en-US" sz="2300" dirty="0" smtClean="0"/>
              <a:t> se </a:t>
            </a:r>
            <a:r>
              <a:rPr lang="en-US" sz="2300" dirty="0" err="1" smtClean="0"/>
              <a:t>oslanjaju</a:t>
            </a:r>
            <a:r>
              <a:rPr lang="en-US" sz="2300" dirty="0" smtClean="0"/>
              <a:t> </a:t>
            </a:r>
            <a:r>
              <a:rPr lang="en-US" sz="2300" dirty="0" err="1" smtClean="0"/>
              <a:t>na</a:t>
            </a:r>
            <a:r>
              <a:rPr lang="en-US" sz="2300" dirty="0" smtClean="0"/>
              <a:t> </a:t>
            </a:r>
            <a:r>
              <a:rPr lang="en-US" sz="2300" dirty="0" err="1" smtClean="0"/>
              <a:t>različitu</a:t>
            </a:r>
            <a:r>
              <a:rPr lang="en-US" sz="2300" dirty="0" smtClean="0"/>
              <a:t> </a:t>
            </a:r>
            <a:r>
              <a:rPr lang="en-US" sz="2300" dirty="0" err="1" smtClean="0"/>
              <a:t>polarizaciju</a:t>
            </a:r>
            <a:r>
              <a:rPr lang="en-US" sz="2300" dirty="0" smtClean="0"/>
              <a:t> </a:t>
            </a:r>
            <a:r>
              <a:rPr lang="en-US" sz="2300" dirty="0" err="1" smtClean="0"/>
              <a:t>svjetlosti</a:t>
            </a:r>
            <a:r>
              <a:rPr lang="en-US" sz="2300" dirty="0" smtClean="0"/>
              <a:t> </a:t>
            </a:r>
            <a:r>
              <a:rPr lang="en-US" sz="2300" dirty="0" err="1" smtClean="0"/>
              <a:t>koju</a:t>
            </a:r>
            <a:r>
              <a:rPr lang="en-US" sz="2300" dirty="0" smtClean="0"/>
              <a:t> </a:t>
            </a:r>
            <a:r>
              <a:rPr lang="en-US" sz="2300" dirty="0" err="1" smtClean="0"/>
              <a:t>propušta</a:t>
            </a:r>
            <a:r>
              <a:rPr lang="en-US" sz="2300" dirty="0" smtClean="0"/>
              <a:t> </a:t>
            </a:r>
            <a:r>
              <a:rPr lang="en-US" sz="2300" dirty="0" err="1" smtClean="0"/>
              <a:t>jedna</a:t>
            </a:r>
            <a:r>
              <a:rPr lang="en-US" sz="2300" dirty="0" smtClean="0"/>
              <a:t>, </a:t>
            </a:r>
            <a:r>
              <a:rPr lang="en-US" sz="2300" dirty="0" err="1" smtClean="0"/>
              <a:t>odnosno</a:t>
            </a:r>
            <a:r>
              <a:rPr lang="en-US" sz="2300" dirty="0" smtClean="0"/>
              <a:t> </a:t>
            </a:r>
            <a:r>
              <a:rPr lang="en-US" sz="2300" dirty="0" err="1" smtClean="0"/>
              <a:t>druga</a:t>
            </a:r>
            <a:r>
              <a:rPr lang="en-US" sz="2300" dirty="0" smtClean="0"/>
              <a:t> </a:t>
            </a:r>
            <a:r>
              <a:rPr lang="en-US" sz="2300" dirty="0" err="1" smtClean="0"/>
              <a:t>leća</a:t>
            </a:r>
            <a:r>
              <a:rPr lang="en-US" sz="2300" dirty="0" smtClean="0"/>
              <a:t>. </a:t>
            </a:r>
            <a:r>
              <a:rPr lang="en-US" sz="2300" dirty="0" err="1" smtClean="0"/>
              <a:t>Iako</a:t>
            </a:r>
            <a:r>
              <a:rPr lang="en-US" sz="2300" dirty="0" smtClean="0"/>
              <a:t> </a:t>
            </a:r>
            <a:r>
              <a:rPr lang="en-US" sz="2300" dirty="0" err="1" smtClean="0"/>
              <a:t>ovo</a:t>
            </a:r>
            <a:r>
              <a:rPr lang="en-US" sz="2300" dirty="0" smtClean="0"/>
              <a:t> </a:t>
            </a:r>
            <a:r>
              <a:rPr lang="en-US" sz="2300" dirty="0" err="1" smtClean="0"/>
              <a:t>zvuči</a:t>
            </a:r>
            <a:r>
              <a:rPr lang="en-US" sz="2300" dirty="0" smtClean="0"/>
              <a:t> </a:t>
            </a:r>
            <a:r>
              <a:rPr lang="en-US" sz="2300" dirty="0" err="1" smtClean="0"/>
              <a:t>kao</a:t>
            </a:r>
            <a:r>
              <a:rPr lang="en-US" sz="2300" dirty="0" smtClean="0"/>
              <a:t> </a:t>
            </a:r>
            <a:r>
              <a:rPr lang="en-US" sz="2300" dirty="0" err="1" smtClean="0"/>
              <a:t>nešto</a:t>
            </a:r>
            <a:r>
              <a:rPr lang="en-US" sz="2300" dirty="0" smtClean="0"/>
              <a:t> </a:t>
            </a:r>
            <a:r>
              <a:rPr lang="en-US" sz="2300" dirty="0" err="1" smtClean="0"/>
              <a:t>što</a:t>
            </a:r>
            <a:r>
              <a:rPr lang="en-US" sz="2300" dirty="0" smtClean="0"/>
              <a:t> </a:t>
            </a:r>
            <a:r>
              <a:rPr lang="en-US" sz="2300" dirty="0" err="1" smtClean="0"/>
              <a:t>može</a:t>
            </a:r>
            <a:r>
              <a:rPr lang="en-US" sz="2300" dirty="0" smtClean="0"/>
              <a:t> </a:t>
            </a:r>
            <a:r>
              <a:rPr lang="en-US" sz="2300" dirty="0" err="1" smtClean="0"/>
              <a:t>jako</a:t>
            </a:r>
            <a:r>
              <a:rPr lang="en-US" sz="2300" dirty="0" smtClean="0"/>
              <a:t> </a:t>
            </a:r>
            <a:r>
              <a:rPr lang="en-US" sz="2300" dirty="0" err="1" smtClean="0"/>
              <a:t>umanjiti</a:t>
            </a:r>
            <a:r>
              <a:rPr lang="en-US" sz="2300" dirty="0" smtClean="0"/>
              <a:t> </a:t>
            </a:r>
            <a:r>
              <a:rPr lang="en-US" sz="2300" dirty="0" err="1" smtClean="0"/>
              <a:t>kvalitetu</a:t>
            </a:r>
            <a:r>
              <a:rPr lang="en-US" sz="2300" dirty="0" smtClean="0"/>
              <a:t> </a:t>
            </a:r>
            <a:r>
              <a:rPr lang="en-US" sz="2300" dirty="0" err="1" smtClean="0"/>
              <a:t>prikaza</a:t>
            </a:r>
            <a:r>
              <a:rPr lang="en-US" sz="2300" dirty="0" smtClean="0"/>
              <a:t>, </a:t>
            </a:r>
            <a:r>
              <a:rPr lang="en-US" sz="2300" dirty="0" err="1" smtClean="0"/>
              <a:t>ipak</a:t>
            </a:r>
            <a:r>
              <a:rPr lang="en-US" sz="2300" dirty="0" smtClean="0"/>
              <a:t> je </a:t>
            </a:r>
            <a:r>
              <a:rPr lang="en-US" sz="2300" dirty="0" err="1" smtClean="0"/>
              <a:t>gubitak</a:t>
            </a:r>
            <a:r>
              <a:rPr lang="en-US" sz="2300" dirty="0" smtClean="0"/>
              <a:t> </a:t>
            </a:r>
            <a:r>
              <a:rPr lang="en-US" sz="2300" dirty="0" err="1" smtClean="0"/>
              <a:t>informacija</a:t>
            </a:r>
            <a:r>
              <a:rPr lang="en-US" sz="2300" dirty="0" smtClean="0"/>
              <a:t> </a:t>
            </a:r>
            <a:r>
              <a:rPr lang="en-US" sz="2300" dirty="0" err="1" smtClean="0"/>
              <a:t>mali</a:t>
            </a:r>
            <a:r>
              <a:rPr lang="en-US" sz="2300" dirty="0" smtClean="0"/>
              <a:t> .</a:t>
            </a:r>
            <a:r>
              <a:rPr lang="en-US" sz="2300" dirty="0" err="1" smtClean="0"/>
              <a:t>Kroz</a:t>
            </a:r>
            <a:r>
              <a:rPr lang="en-US" sz="2300" dirty="0" smtClean="0"/>
              <a:t> </a:t>
            </a:r>
            <a:r>
              <a:rPr lang="en-US" sz="2300" dirty="0" err="1" smtClean="0"/>
              <a:t>brzu</a:t>
            </a:r>
            <a:r>
              <a:rPr lang="en-US" sz="2300" dirty="0" smtClean="0"/>
              <a:t> </a:t>
            </a:r>
            <a:r>
              <a:rPr lang="en-US" sz="2300" dirty="0" err="1" smtClean="0"/>
              <a:t>izmjenu</a:t>
            </a:r>
            <a:r>
              <a:rPr lang="en-US" sz="2300" dirty="0" smtClean="0"/>
              <a:t> </a:t>
            </a:r>
            <a:r>
              <a:rPr lang="en-US" sz="2300" dirty="0" err="1" smtClean="0"/>
              <a:t>slika</a:t>
            </a:r>
            <a:r>
              <a:rPr lang="en-US" sz="2300" dirty="0" smtClean="0"/>
              <a:t> </a:t>
            </a:r>
            <a:r>
              <a:rPr lang="en-US" sz="2300" dirty="0" err="1" smtClean="0"/>
              <a:t>ljudski</a:t>
            </a:r>
            <a:r>
              <a:rPr lang="en-US" sz="2300" dirty="0" smtClean="0"/>
              <a:t> </a:t>
            </a:r>
            <a:r>
              <a:rPr lang="en-US" sz="2300" dirty="0" err="1" smtClean="0"/>
              <a:t>mozak</a:t>
            </a:r>
            <a:r>
              <a:rPr lang="en-US" sz="2300" dirty="0" smtClean="0"/>
              <a:t> </a:t>
            </a:r>
            <a:r>
              <a:rPr lang="en-US" sz="2300" dirty="0" err="1" smtClean="0"/>
              <a:t>povezuje</a:t>
            </a:r>
            <a:r>
              <a:rPr lang="en-US" sz="2300" dirty="0" smtClean="0"/>
              <a:t> </a:t>
            </a:r>
            <a:r>
              <a:rPr lang="en-US" sz="2300" dirty="0" err="1" smtClean="0"/>
              <a:t>informacije</a:t>
            </a:r>
            <a:r>
              <a:rPr lang="en-US" sz="2300" dirty="0" smtClean="0"/>
              <a:t> </a:t>
            </a:r>
            <a:r>
              <a:rPr lang="en-US" sz="2300" dirty="0" err="1" smtClean="0"/>
              <a:t>sa</a:t>
            </a:r>
            <a:r>
              <a:rPr lang="en-US" sz="2300" dirty="0" smtClean="0"/>
              <a:t> </a:t>
            </a:r>
            <a:r>
              <a:rPr lang="en-US" sz="2300" dirty="0" err="1" smtClean="0"/>
              <a:t>oba</a:t>
            </a:r>
            <a:r>
              <a:rPr lang="en-US" sz="2300" dirty="0" smtClean="0"/>
              <a:t> </a:t>
            </a:r>
            <a:r>
              <a:rPr lang="en-US" sz="2300" dirty="0" err="1" smtClean="0"/>
              <a:t>oka</a:t>
            </a:r>
            <a:r>
              <a:rPr lang="en-US" sz="2300" dirty="0" smtClean="0"/>
              <a:t> </a:t>
            </a:r>
            <a:r>
              <a:rPr lang="en-US" sz="2300" dirty="0" err="1" smtClean="0"/>
              <a:t>i</a:t>
            </a:r>
            <a:r>
              <a:rPr lang="en-US" sz="2300" dirty="0" smtClean="0"/>
              <a:t> </a:t>
            </a:r>
            <a:r>
              <a:rPr lang="en-US" sz="2300" dirty="0" err="1" smtClean="0"/>
              <a:t>dobiveni</a:t>
            </a:r>
            <a:r>
              <a:rPr lang="en-US" sz="2300" dirty="0" smtClean="0"/>
              <a:t> </a:t>
            </a:r>
            <a:r>
              <a:rPr lang="en-US" sz="2300" dirty="0" err="1" smtClean="0"/>
              <a:t>rezultat</a:t>
            </a:r>
            <a:r>
              <a:rPr lang="en-US" sz="2300" dirty="0" smtClean="0"/>
              <a:t> je </a:t>
            </a:r>
            <a:r>
              <a:rPr lang="en-US" sz="2300" dirty="0" err="1" smtClean="0"/>
              <a:t>slika</a:t>
            </a:r>
            <a:r>
              <a:rPr lang="en-US" sz="2300" dirty="0" smtClean="0"/>
              <a:t> </a:t>
            </a:r>
            <a:r>
              <a:rPr lang="en-US" sz="2300" dirty="0" err="1" smtClean="0"/>
              <a:t>bez</a:t>
            </a:r>
            <a:r>
              <a:rPr lang="en-US" sz="2300" dirty="0" smtClean="0"/>
              <a:t> </a:t>
            </a:r>
            <a:r>
              <a:rPr lang="en-US" sz="2300" dirty="0" err="1" smtClean="0"/>
              <a:t>jasno</a:t>
            </a:r>
            <a:r>
              <a:rPr lang="en-US" sz="2300" dirty="0" smtClean="0"/>
              <a:t> </a:t>
            </a:r>
            <a:r>
              <a:rPr lang="en-US" sz="2300" dirty="0" err="1" smtClean="0"/>
              <a:t>izraženih</a:t>
            </a:r>
            <a:r>
              <a:rPr lang="en-US" sz="2300" dirty="0" smtClean="0"/>
              <a:t> </a:t>
            </a:r>
            <a:r>
              <a:rPr lang="en-US" sz="2300" dirty="0" err="1" smtClean="0"/>
              <a:t>nedostataka</a:t>
            </a:r>
            <a:r>
              <a:rPr lang="en-US" sz="2300" dirty="0" smtClean="0"/>
              <a:t> </a:t>
            </a:r>
            <a:r>
              <a:rPr lang="en-US" sz="2300" dirty="0" err="1" smtClean="0"/>
              <a:t>i</a:t>
            </a:r>
            <a:r>
              <a:rPr lang="en-US" sz="2300" dirty="0" smtClean="0"/>
              <a:t> </a:t>
            </a:r>
            <a:r>
              <a:rPr lang="en-US" sz="2300" dirty="0" err="1" smtClean="0"/>
              <a:t>smanjene</a:t>
            </a:r>
            <a:r>
              <a:rPr lang="en-US" sz="2300" dirty="0" smtClean="0"/>
              <a:t> </a:t>
            </a:r>
            <a:r>
              <a:rPr lang="en-US" sz="2300" dirty="0" err="1" smtClean="0"/>
              <a:t>oštrine</a:t>
            </a:r>
            <a:r>
              <a:rPr lang="en-US" sz="2300" dirty="0" smtClean="0"/>
              <a:t>.</a:t>
            </a:r>
          </a:p>
          <a:p>
            <a:pPr>
              <a:lnSpc>
                <a:spcPct val="120000"/>
              </a:lnSpc>
              <a:buNone/>
            </a:pPr>
            <a:endParaRPr lang="en-US" dirty="0"/>
          </a:p>
        </p:txBody>
      </p:sp>
      <p:pic>
        <p:nvPicPr>
          <p:cNvPr id="5" name="Content Placeholder 4" descr="3d-tvs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357158" y="214290"/>
            <a:ext cx="8429684" cy="164307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 smtClean="0"/>
              <a:t>LITERATURA:</a:t>
            </a: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28670"/>
            <a:ext cx="9144000" cy="5526138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sz="1500" dirty="0" smtClean="0"/>
              <a:t>[1]- http://www.tehnomanija.rs/</a:t>
            </a:r>
          </a:p>
          <a:p>
            <a:pPr>
              <a:lnSpc>
                <a:spcPct val="120000"/>
              </a:lnSpc>
            </a:pPr>
            <a:r>
              <a:rPr lang="en-US" sz="1500" dirty="0" smtClean="0"/>
              <a:t>[2]- http://www.plasma-universe.com/Flame</a:t>
            </a:r>
          </a:p>
          <a:p>
            <a:pPr>
              <a:lnSpc>
                <a:spcPct val="120000"/>
              </a:lnSpc>
            </a:pPr>
            <a:r>
              <a:rPr lang="en-US" sz="1500" dirty="0" smtClean="0"/>
              <a:t>[3]- http://www.battlesnake.co.uk/_uni/lcd.htm</a:t>
            </a:r>
          </a:p>
          <a:p>
            <a:pPr>
              <a:lnSpc>
                <a:spcPct val="120000"/>
              </a:lnSpc>
            </a:pPr>
            <a:r>
              <a:rPr lang="en-US" sz="1500" dirty="0" smtClean="0"/>
              <a:t>[4]- http://hr.wikipedia.org/wiki/Datoteka:LCD_RGB_subpixel.jpg</a:t>
            </a:r>
          </a:p>
          <a:p>
            <a:pPr>
              <a:lnSpc>
                <a:spcPct val="120000"/>
              </a:lnSpc>
            </a:pPr>
            <a:r>
              <a:rPr lang="en-US" sz="1500" dirty="0" smtClean="0"/>
              <a:t>[5]- http://www.muska-posla.com/plazmaililcdstojebo.htm</a:t>
            </a:r>
          </a:p>
          <a:p>
            <a:pPr>
              <a:lnSpc>
                <a:spcPct val="120000"/>
              </a:lnSpc>
            </a:pPr>
            <a:r>
              <a:rPr lang="en-US" sz="1500" dirty="0" smtClean="0"/>
              <a:t>[6]- http://www.samsung.com/rs/consumer/pc-peripherals/monitors/lcd-monitors/</a:t>
            </a:r>
          </a:p>
          <a:p>
            <a:pPr>
              <a:lnSpc>
                <a:spcPct val="120000"/>
              </a:lnSpc>
            </a:pPr>
            <a:r>
              <a:rPr lang="en-US" sz="1500" dirty="0" smtClean="0"/>
              <a:t>[7]- http://www.preporucamo.com</a:t>
            </a:r>
          </a:p>
          <a:p>
            <a:pPr>
              <a:lnSpc>
                <a:spcPct val="120000"/>
              </a:lnSpc>
            </a:pPr>
            <a:r>
              <a:rPr lang="en-US" sz="1500" dirty="0" smtClean="0"/>
              <a:t>[8]- http://hdtelevizija.com/vodici-za-kupovinu/</a:t>
            </a:r>
          </a:p>
          <a:p>
            <a:pPr>
              <a:lnSpc>
                <a:spcPct val="120000"/>
              </a:lnSpc>
            </a:pPr>
            <a:r>
              <a:rPr lang="en-US" sz="1500" dirty="0" smtClean="0"/>
              <a:t> [9]- http://www.plasmacoalition.org/plasma_writeups/flame.pdf</a:t>
            </a:r>
          </a:p>
          <a:p>
            <a:pPr>
              <a:lnSpc>
                <a:spcPct val="120000"/>
              </a:lnSpc>
            </a:pPr>
            <a:r>
              <a:rPr lang="en-US" sz="1500" dirty="0" smtClean="0"/>
              <a:t>[10]- http://www.afterdawn.com/glossary/term.cfm/plasma_display</a:t>
            </a:r>
          </a:p>
          <a:p>
            <a:pPr>
              <a:lnSpc>
                <a:spcPct val="120000"/>
              </a:lnSpc>
            </a:pPr>
            <a:r>
              <a:rPr lang="en-US" sz="1500" dirty="0" smtClean="0"/>
              <a:t>[11]- http://www.cnet.com.au/plasma-vs-lcd-which-is-right-for-you-240036500.htm</a:t>
            </a:r>
          </a:p>
          <a:p>
            <a:pPr>
              <a:lnSpc>
                <a:spcPct val="120000"/>
              </a:lnSpc>
            </a:pPr>
            <a:r>
              <a:rPr lang="en-US" sz="1500" dirty="0" smtClean="0"/>
              <a:t>[12]- http://www.crutchfield.com/S-KwEsJKK7jSD/learn/learningcenter/home/tv_flatpanel.html</a:t>
            </a:r>
          </a:p>
          <a:p>
            <a:pPr>
              <a:lnSpc>
                <a:spcPct val="120000"/>
              </a:lnSpc>
            </a:pPr>
            <a:r>
              <a:rPr lang="en-US" sz="1500" dirty="0" smtClean="0"/>
              <a:t>[13]- http://www.howstuffworks.com/plasma-display.htm</a:t>
            </a:r>
          </a:p>
          <a:p>
            <a:pPr>
              <a:lnSpc>
                <a:spcPct val="120000"/>
              </a:lnSpc>
            </a:pPr>
            <a:r>
              <a:rPr lang="en-US" sz="1500" dirty="0" smtClean="0"/>
              <a:t>[14]- http://sanjaykram.blogspot.com/2007/10/dielectric-emissive-coatings-in-high.html</a:t>
            </a:r>
          </a:p>
          <a:p>
            <a:pPr>
              <a:lnSpc>
                <a:spcPct val="120000"/>
              </a:lnSpc>
            </a:pPr>
            <a:r>
              <a:rPr lang="en-US" sz="1500" dirty="0" smtClean="0"/>
              <a:t>[15]- http://hdtv-costumer-guide.blogspot.com/2011/05/how-does-lcd-tvs-work.html</a:t>
            </a:r>
          </a:p>
          <a:p>
            <a:pPr>
              <a:lnSpc>
                <a:spcPct val="120000"/>
              </a:lnSpc>
            </a:pPr>
            <a:r>
              <a:rPr lang="en-US" sz="1500" dirty="0" smtClean="0"/>
              <a:t>[16]- http://www.teve.ba/article/7192/neodlucni-ste-plazma-ili-lcd</a:t>
            </a:r>
          </a:p>
          <a:p>
            <a:pPr>
              <a:lnSpc>
                <a:spcPct val="120000"/>
              </a:lnSpc>
            </a:pPr>
            <a:r>
              <a:rPr lang="en-US" sz="1500" dirty="0" smtClean="0"/>
              <a:t>[17]- http://zonapopusta.webatu.com/plasma__lcd.html</a:t>
            </a:r>
          </a:p>
          <a:p>
            <a:pPr>
              <a:lnSpc>
                <a:spcPct val="120000"/>
              </a:lnSpc>
              <a:buNone/>
            </a:pPr>
            <a:endParaRPr lang="en-US" sz="1500" b="1" dirty="0"/>
          </a:p>
        </p:txBody>
      </p:sp>
    </p:spTree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950"/>
                            </p:stCondLst>
                            <p:childTnLst>
                              <p:par>
                                <p:cTn id="19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400"/>
                            </p:stCondLst>
                            <p:childTnLst>
                              <p:par>
                                <p:cTn id="26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100"/>
                            </p:stCondLst>
                            <p:childTnLst>
                              <p:par>
                                <p:cTn id="33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6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1650"/>
                            </p:stCondLst>
                            <p:childTnLst>
                              <p:par>
                                <p:cTn id="40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3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4800"/>
                            </p:stCondLst>
                            <p:childTnLst>
                              <p:par>
                                <p:cTn id="47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9050"/>
                            </p:stCondLst>
                            <p:childTnLst>
                              <p:par>
                                <p:cTn id="54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7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1000"/>
                            </p:stCondLst>
                            <p:childTnLst>
                              <p:par>
                                <p:cTn id="61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4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3800"/>
                            </p:stCondLst>
                            <p:childTnLst>
                              <p:par>
                                <p:cTn id="68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1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7250"/>
                            </p:stCondLst>
                            <p:childTnLst>
                              <p:par>
                                <p:cTn id="75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800"/>
                            </p:stCondLst>
                            <p:childTnLst>
                              <p:par>
                                <p:cTn id="82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5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5150"/>
                            </p:stCondLst>
                            <p:childTnLst>
                              <p:par>
                                <p:cTn id="89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2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40050"/>
                            </p:stCondLst>
                            <p:childTnLst>
                              <p:par>
                                <p:cTn id="96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9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3100"/>
                            </p:stCondLst>
                            <p:childTnLst>
                              <p:par>
                                <p:cTn id="103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6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47800"/>
                            </p:stCondLst>
                            <p:childTnLst>
                              <p:par>
                                <p:cTn id="110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13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2200"/>
                            </p:stCondLst>
                            <p:childTnLst>
                              <p:par>
                                <p:cTn id="117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55900"/>
                            </p:stCondLst>
                            <p:childTnLst>
                              <p:par>
                                <p:cTn id="124" presetID="5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7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2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72" y="1714488"/>
            <a:ext cx="7239000" cy="1362075"/>
          </a:xfrm>
        </p:spPr>
        <p:txBody>
          <a:bodyPr>
            <a:normAutofit/>
          </a:bodyPr>
          <a:lstStyle/>
          <a:p>
            <a:pPr algn="ctr"/>
            <a:r>
              <a:rPr lang="bs-Latn-BA" sz="4800" dirty="0" smtClean="0"/>
              <a:t>KRAJ</a:t>
            </a:r>
            <a:endParaRPr lang="en-US" sz="4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00298" y="4000504"/>
            <a:ext cx="3886200" cy="2286000"/>
          </a:xfrm>
        </p:spPr>
        <p:txBody>
          <a:bodyPr>
            <a:normAutofit/>
          </a:bodyPr>
          <a:lstStyle/>
          <a:p>
            <a:r>
              <a:rPr lang="bs-Latn-BA" sz="2800" dirty="0" smtClean="0"/>
              <a:t>HVALA NA PAŽNJI!</a:t>
            </a:r>
            <a:endParaRPr lang="en-US" sz="2800" dirty="0"/>
          </a:p>
        </p:txBody>
      </p:sp>
    </p:spTree>
  </p:cSld>
  <p:clrMapOvr>
    <a:masterClrMapping/>
  </p:clrMapOvr>
  <p:transition>
    <p:wipe dir="u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5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85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385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385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385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8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animClr clrSpc="rgb" dir="cw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5" presetID="20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26" dur="50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7" dur="50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8" dur="50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293</TotalTime>
  <Words>1388</Words>
  <Application>Microsoft Office PowerPoint</Application>
  <PresentationFormat>On-screen Show (4:3)</PresentationFormat>
  <Paragraphs>79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Verve</vt:lpstr>
      <vt:lpstr>PLAZMA I LCD DISPLEJI </vt:lpstr>
      <vt:lpstr>REZIME</vt:lpstr>
      <vt:lpstr>PowerPoint Presentation</vt:lpstr>
      <vt:lpstr>PowerPoint Presentation</vt:lpstr>
      <vt:lpstr>Šta je LCD i kako radi? </vt:lpstr>
      <vt:lpstr>PowerPoint Presentation</vt:lpstr>
      <vt:lpstr>KVALITETA SLIKE: KONTRAST (KVALITETA CRNE), OŠTRINA, DUBINA I REZOLUCIJA </vt:lpstr>
      <vt:lpstr>VRIJEME ODAZIVANJA(RESPONSE TIME) </vt:lpstr>
      <vt:lpstr>UGAO GLEDANJA</vt:lpstr>
      <vt:lpstr>POTROŠNJA   ENERGIJE</vt:lpstr>
      <vt:lpstr>ZAKLJUČAK</vt:lpstr>
      <vt:lpstr>TRENUTNO AKTUELNI TRENDOVI </vt:lpstr>
      <vt:lpstr>PowerPoint Presentation</vt:lpstr>
      <vt:lpstr>LITERATURA: </vt:lpstr>
      <vt:lpstr>KRAJ</vt:lpstr>
    </vt:vector>
  </TitlesOfParts>
  <Company>SWORFISH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PLAZMA I LCD DISPLEJI </dc:title>
  <dc:creator>HECIMOVIC-PC</dc:creator>
  <cp:lastModifiedBy>MFZE</cp:lastModifiedBy>
  <cp:revision>41</cp:revision>
  <dcterms:created xsi:type="dcterms:W3CDTF">2012-12-22T15:07:44Z</dcterms:created>
  <dcterms:modified xsi:type="dcterms:W3CDTF">2013-01-07T07:47:24Z</dcterms:modified>
</cp:coreProperties>
</file>